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1403" r:id="rId3"/>
    <p:sldId id="1475" r:id="rId4"/>
    <p:sldId id="1421" r:id="rId5"/>
    <p:sldId id="1704" r:id="rId6"/>
    <p:sldId id="1484" r:id="rId7"/>
    <p:sldId id="1703" r:id="rId8"/>
    <p:sldId id="32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E DAOUDA" initials="KD" lastIdx="1" clrIdx="0">
    <p:extLst>
      <p:ext uri="{19B8F6BF-5375-455C-9EA6-DF929625EA0E}">
        <p15:presenceInfo xmlns:p15="http://schemas.microsoft.com/office/powerpoint/2012/main" userId="KONE DAOU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6" autoAdjust="0"/>
    <p:restoredTop sz="93615" autoAdjust="0"/>
  </p:normalViewPr>
  <p:slideViewPr>
    <p:cSldViewPr>
      <p:cViewPr varScale="1">
        <p:scale>
          <a:sx n="105" d="100"/>
          <a:sy n="105" d="100"/>
        </p:scale>
        <p:origin x="205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08B08BF-855A-3C40-9A2B-45DA0EEAF1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A226648-7F7D-2E41-812C-71782993FF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C8182-93AF-9A49-88CF-54908C2EF9CC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B4F20F-81DF-EC41-BB00-E8092E6F5F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01800F-AFB5-AE43-8810-7738933C6A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F3963-A112-6A40-A4EB-23C71936D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625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0EB-FD2A-CD4E-AD30-69482227DE63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D6F36-F850-2940-BAE8-0DFE3BA606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95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G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DD6F36-F850-2940-BAE8-0DFE3BA6068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121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G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DD6F36-F850-2940-BAE8-0DFE3BA6068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883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G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DD6F36-F850-2940-BAE8-0DFE3BA6068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70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G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DD6F36-F850-2940-BAE8-0DFE3BA6068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425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0238" cy="3332162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fr-BE" dirty="0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744374" y="10179922"/>
            <a:ext cx="2864517" cy="5358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E9D31C-9C3D-4F47-BD39-87516C5BC757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fr-B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6029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0238" cy="3332162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fr-BE" dirty="0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744374" y="10179922"/>
            <a:ext cx="2864517" cy="5358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0E9D31C-9C3D-4F47-BD39-87516C5BC757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fr-B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7793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G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DD6F36-F850-2940-BAE8-0DFE3BA6068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68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6F3B-1F3A-B541-912A-EF084D2B738E}" type="datetime1">
              <a:rPr lang="fr-FR" smtClean="0"/>
              <a:t>10/08/2022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1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2DD6-CE97-444D-9E09-54D661383578}" type="datetime1">
              <a:rPr lang="fr-FR" smtClean="0"/>
              <a:t>10/08/2022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94C1-1517-7E42-A7E2-6A5CB1CB12D3}" type="datetime1">
              <a:rPr lang="fr-FR" smtClean="0"/>
              <a:t>10/08/2022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021D-E1CE-5243-8BA6-2D7796AE8C97}" type="datetime1">
              <a:rPr lang="fr-FR" smtClean="0"/>
              <a:t>10/08/2022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1672-36DD-E043-9944-B3D19F51A55E}" type="datetime1">
              <a:rPr lang="fr-FR" smtClean="0"/>
              <a:t>10/08/2022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8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52B7-80AC-D541-AAB2-16DECDD92A47}" type="datetime1">
              <a:rPr lang="fr-FR" smtClean="0"/>
              <a:t>10/08/2022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8BD2-3AB2-6D44-B0AA-1631CAE8A390}" type="datetime1">
              <a:rPr lang="fr-FR" smtClean="0"/>
              <a:t>10/08/2022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2739-739E-C44F-BCF0-0932128D3DBE}" type="datetime1">
              <a:rPr lang="fr-FR" smtClean="0"/>
              <a:t>10/08/2022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5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3BC9-1A8B-1744-9E87-83CF40B4F6D3}" type="datetime1">
              <a:rPr lang="fr-FR" smtClean="0"/>
              <a:t>10/08/2022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6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9A53-40B7-DF4D-8AAF-E5D3C9BF9767}" type="datetime1">
              <a:rPr lang="fr-FR" smtClean="0"/>
              <a:t>10/08/2022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6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4AF0-E532-304F-8042-A0FA141F45F7}" type="datetime1">
              <a:rPr lang="fr-FR" smtClean="0"/>
              <a:t>10/08/2022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7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18E8-4BAB-8F45-B878-BF2571042045}" type="datetime1">
              <a:rPr lang="fr-FR" smtClean="0"/>
              <a:t>10/08/2022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4793-0E71-48C3-8471-0C8AF9CBC2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5A77B10-D064-1343-80BE-6B29FE2060A8}"/>
              </a:ext>
            </a:extLst>
          </p:cNvPr>
          <p:cNvSpPr txBox="1">
            <a:spLocks/>
          </p:cNvSpPr>
          <p:nvPr/>
        </p:nvSpPr>
        <p:spPr bwMode="auto">
          <a:xfrm>
            <a:off x="609600" y="1219200"/>
            <a:ext cx="7704138" cy="18002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BlairMdITC TT-Medium" charset="0"/>
              <a:ea typeface="ＭＳ Ｐゴシック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B38CA7-2420-6C41-B8FD-08E20CBB6EC8}"/>
              </a:ext>
            </a:extLst>
          </p:cNvPr>
          <p:cNvSpPr/>
          <p:nvPr/>
        </p:nvSpPr>
        <p:spPr>
          <a:xfrm>
            <a:off x="1087120" y="4094946"/>
            <a:ext cx="79327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BlairMdITC TT-Medium" charset="0"/>
                <a:ea typeface="ＭＳ Ｐゴシック" pitchFamily="34" charset="-128"/>
              </a:rPr>
              <a:t> Professor KONE </a:t>
            </a:r>
            <a:r>
              <a:rPr lang="en-US" sz="2800" b="1" dirty="0" err="1">
                <a:solidFill>
                  <a:schemeClr val="bg1"/>
                </a:solidFill>
                <a:latin typeface="BlairMdITC TT-Medium" charset="0"/>
                <a:ea typeface="ＭＳ Ｐゴシック" pitchFamily="34" charset="-128"/>
              </a:rPr>
              <a:t>Daouda</a:t>
            </a:r>
            <a:endParaRPr lang="en-US" sz="2800" b="1" dirty="0">
              <a:solidFill>
                <a:schemeClr val="bg1"/>
              </a:solidFill>
              <a:latin typeface="BlairMdITC TT-Medium" charset="0"/>
              <a:ea typeface="ＭＳ Ｐゴシック" pitchFamily="34" charset="-128"/>
            </a:endParaRPr>
          </a:p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BlairMdITC TT-Medium" charset="0"/>
                <a:ea typeface="ＭＳ Ｐゴシック" pitchFamily="34" charset="-128"/>
              </a:rPr>
              <a:t>Director WASCAL Capacity Building Department</a:t>
            </a:r>
          </a:p>
        </p:txBody>
      </p:sp>
      <p:sp>
        <p:nvSpPr>
          <p:cNvPr id="6" name="Carré corné 5">
            <a:extLst>
              <a:ext uri="{FF2B5EF4-FFF2-40B4-BE49-F238E27FC236}">
                <a16:creationId xmlns:a16="http://schemas.microsoft.com/office/drawing/2014/main" id="{EE94A0A5-77C2-C248-8772-C41F574D54CA}"/>
              </a:ext>
            </a:extLst>
          </p:cNvPr>
          <p:cNvSpPr/>
          <p:nvPr/>
        </p:nvSpPr>
        <p:spPr>
          <a:xfrm>
            <a:off x="443802" y="2194124"/>
            <a:ext cx="8516112" cy="1791693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b="1" dirty="0"/>
          </a:p>
          <a:p>
            <a:pPr algn="ctr"/>
            <a:r>
              <a:rPr lang="en-GB" sz="2800" b="1" dirty="0"/>
              <a:t>Development of Climate Smart Agriculture and Climate Information System Relevant Curricula for Staff, Students and other stakeholders in Universities in Africa</a:t>
            </a:r>
            <a:endParaRPr lang="fr-GH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C7E2AE-1454-6943-BF08-4F36EDF3C80F}"/>
              </a:ext>
            </a:extLst>
          </p:cNvPr>
          <p:cNvSpPr/>
          <p:nvPr/>
        </p:nvSpPr>
        <p:spPr>
          <a:xfrm>
            <a:off x="13291" y="5029200"/>
            <a:ext cx="1728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July 12</a:t>
            </a:r>
            <a:r>
              <a:rPr lang="en-US" b="1" baseline="30000" dirty="0"/>
              <a:t>-</a:t>
            </a:r>
            <a:r>
              <a:rPr lang="en-US" b="1" dirty="0"/>
              <a:t>15</a:t>
            </a:r>
            <a:r>
              <a:rPr lang="en-US" b="1" baseline="30000" dirty="0"/>
              <a:t>th</a:t>
            </a:r>
            <a:r>
              <a:rPr lang="en-US" b="1" dirty="0"/>
              <a:t>2022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FA133BC-76B1-1F41-A60F-80BFACEA5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1</a:t>
            </a:fld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64FBC2C3-658A-0545-86B6-4D5BA57540A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538" y="285835"/>
            <a:ext cx="2771563" cy="166225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2049" name="Picture 6">
            <a:extLst>
              <a:ext uri="{FF2B5EF4-FFF2-40B4-BE49-F238E27FC236}">
                <a16:creationId xmlns:a16="http://schemas.microsoft.com/office/drawing/2014/main" id="{0015F3AE-E185-F84A-9D76-6EA138799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23161" y="486505"/>
            <a:ext cx="2235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4">
            <a:extLst>
              <a:ext uri="{FF2B5EF4-FFF2-40B4-BE49-F238E27FC236}">
                <a16:creationId xmlns:a16="http://schemas.microsoft.com/office/drawing/2014/main" id="{FCC9DC31-FB3A-8247-BBA9-4F59D819D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845" y="382544"/>
            <a:ext cx="2988589" cy="113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6284AD2F-01DB-4D45-AC60-49E8CB9F2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G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C343081-52C5-6947-8B45-0CF781BC0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G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C2F82C2-DF72-5F46-A6CA-C69B27521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GB" altLang="fr-GH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          </a:t>
            </a:r>
            <a:endParaRPr kumimoji="0" lang="en-GB" altLang="fr-G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7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146EE7-AEF7-6545-90F8-4CC8FFADE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14400"/>
            <a:ext cx="8406214" cy="589771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114264" rIns="68580" bIns="5713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fr-FR" altLang="fr-FR" sz="2600" b="1" dirty="0">
                <a:solidFill>
                  <a:srgbClr val="002060"/>
                </a:solidFill>
                <a:latin typeface="Montserrat"/>
              </a:rPr>
              <a:t>W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est</a:t>
            </a:r>
          </a:p>
          <a:p>
            <a:pPr lvl="0"/>
            <a:r>
              <a:rPr lang="fr-FR" altLang="fr-FR" sz="2600" b="1" dirty="0" err="1">
                <a:solidFill>
                  <a:srgbClr val="C00000"/>
                </a:solidFill>
                <a:latin typeface="Montserrat"/>
              </a:rPr>
              <a:t>A</a:t>
            </a:r>
            <a:r>
              <a:rPr lang="fr-FR" altLang="fr-FR" sz="2600" dirty="0" err="1">
                <a:solidFill>
                  <a:srgbClr val="333333"/>
                </a:solidFill>
                <a:latin typeface="Montserrat"/>
              </a:rPr>
              <a:t>frican</a:t>
            </a:r>
            <a:endParaRPr lang="fr-FR" altLang="fr-FR" sz="2600" dirty="0">
              <a:solidFill>
                <a:srgbClr val="333333"/>
              </a:solidFill>
              <a:latin typeface="Montserrat"/>
            </a:endParaRPr>
          </a:p>
          <a:p>
            <a:pPr lvl="0"/>
            <a:r>
              <a:rPr lang="fr-FR" altLang="fr-FR" sz="2600" b="1" dirty="0">
                <a:solidFill>
                  <a:schemeClr val="accent5">
                    <a:lumMod val="50000"/>
                  </a:schemeClr>
                </a:solidFill>
                <a:latin typeface="Montserrat"/>
              </a:rPr>
              <a:t>S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cience Service</a:t>
            </a:r>
          </a:p>
          <a:p>
            <a:pPr lvl="0"/>
            <a:r>
              <a:rPr lang="fr-FR" altLang="fr-FR" sz="2600" b="1" dirty="0">
                <a:solidFill>
                  <a:schemeClr val="accent6"/>
                </a:solidFill>
                <a:latin typeface="Montserrat"/>
              </a:rPr>
              <a:t>C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entre on </a:t>
            </a:r>
            <a:r>
              <a:rPr lang="fr-FR" altLang="fr-FR" sz="2600" dirty="0" err="1">
                <a:solidFill>
                  <a:srgbClr val="333333"/>
                </a:solidFill>
                <a:latin typeface="Montserrat"/>
              </a:rPr>
              <a:t>Climate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 Change and</a:t>
            </a:r>
          </a:p>
          <a:p>
            <a:pPr lvl="0"/>
            <a:r>
              <a:rPr lang="fr-FR" altLang="fr-FR" sz="2600" b="1" dirty="0" err="1">
                <a:solidFill>
                  <a:schemeClr val="tx2">
                    <a:lumMod val="75000"/>
                  </a:schemeClr>
                </a:solidFill>
                <a:latin typeface="Montserrat"/>
              </a:rPr>
              <a:t>A</a:t>
            </a:r>
            <a:r>
              <a:rPr lang="fr-FR" altLang="fr-FR" sz="2600" dirty="0" err="1">
                <a:solidFill>
                  <a:srgbClr val="333333"/>
                </a:solidFill>
                <a:latin typeface="Montserrat"/>
              </a:rPr>
              <a:t>dapted</a:t>
            </a:r>
            <a:endParaRPr lang="fr-FR" altLang="fr-FR" sz="2600" dirty="0">
              <a:solidFill>
                <a:srgbClr val="333333"/>
              </a:solidFill>
              <a:latin typeface="Montserrat"/>
            </a:endParaRPr>
          </a:p>
          <a:p>
            <a:r>
              <a:rPr lang="fr-FR" altLang="fr-FR" sz="2600" b="1" dirty="0">
                <a:solidFill>
                  <a:srgbClr val="00B050"/>
                </a:solidFill>
                <a:latin typeface="Montserrat"/>
              </a:rPr>
              <a:t>L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and Use</a:t>
            </a:r>
          </a:p>
          <a:p>
            <a:endParaRPr lang="fr-FR" altLang="fr-FR" sz="2600" dirty="0">
              <a:solidFill>
                <a:srgbClr val="333333"/>
              </a:solidFill>
              <a:latin typeface="Montserrat"/>
            </a:endParaRPr>
          </a:p>
          <a:p>
            <a:pPr algn="just"/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 WASCAL </a:t>
            </a:r>
            <a:r>
              <a:rPr lang="fr-FR" altLang="fr-FR" sz="2600" dirty="0" err="1">
                <a:solidFill>
                  <a:srgbClr val="333333"/>
                </a:solidFill>
                <a:latin typeface="Montserrat"/>
              </a:rPr>
              <a:t>is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 a large-</a:t>
            </a:r>
            <a:r>
              <a:rPr lang="fr-FR" altLang="fr-FR" sz="2600" dirty="0" err="1">
                <a:solidFill>
                  <a:srgbClr val="333333"/>
                </a:solidFill>
                <a:latin typeface="Montserrat"/>
              </a:rPr>
              <a:t>scale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 </a:t>
            </a:r>
            <a:r>
              <a:rPr lang="fr-FR" altLang="fr-FR" sz="2600" b="1" dirty="0">
                <a:solidFill>
                  <a:srgbClr val="002060"/>
                </a:solidFill>
                <a:latin typeface="Montserrat"/>
              </a:rPr>
              <a:t>Education, </a:t>
            </a:r>
            <a:r>
              <a:rPr lang="fr-FR" altLang="fr-FR" sz="2600" b="1" dirty="0" err="1">
                <a:solidFill>
                  <a:srgbClr val="002060"/>
                </a:solidFill>
                <a:latin typeface="Montserrat"/>
              </a:rPr>
              <a:t>Research-focused</a:t>
            </a:r>
            <a:r>
              <a:rPr lang="fr-FR" altLang="fr-FR" sz="2600" b="1" dirty="0">
                <a:solidFill>
                  <a:srgbClr val="002060"/>
                </a:solidFill>
                <a:latin typeface="Montserrat"/>
              </a:rPr>
              <a:t> and </a:t>
            </a:r>
            <a:r>
              <a:rPr lang="fr-FR" altLang="fr-FR" sz="2600" b="1" dirty="0" err="1">
                <a:solidFill>
                  <a:srgbClr val="002060"/>
                </a:solidFill>
                <a:latin typeface="Montserrat"/>
              </a:rPr>
              <a:t>Climate</a:t>
            </a:r>
            <a:r>
              <a:rPr lang="fr-FR" altLang="fr-FR" sz="2600" b="1" dirty="0">
                <a:solidFill>
                  <a:srgbClr val="002060"/>
                </a:solidFill>
                <a:latin typeface="Montserrat"/>
              </a:rPr>
              <a:t> Service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 Centre </a:t>
            </a:r>
            <a:r>
              <a:rPr lang="fr-FR" altLang="fr-FR" sz="2600" dirty="0" err="1">
                <a:solidFill>
                  <a:srgbClr val="333333"/>
                </a:solidFill>
                <a:latin typeface="Montserrat"/>
              </a:rPr>
              <a:t>designed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 to help </a:t>
            </a:r>
            <a:r>
              <a:rPr lang="fr-FR" altLang="fr-FR" sz="2600" dirty="0" err="1">
                <a:solidFill>
                  <a:srgbClr val="333333"/>
                </a:solidFill>
                <a:latin typeface="Montserrat"/>
              </a:rPr>
              <a:t>tackle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 </a:t>
            </a:r>
            <a:r>
              <a:rPr lang="fr-FR" altLang="fr-FR" sz="2600" dirty="0" err="1">
                <a:solidFill>
                  <a:srgbClr val="333333"/>
                </a:solidFill>
                <a:latin typeface="Montserrat"/>
              </a:rPr>
              <a:t>this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 challenge and </a:t>
            </a:r>
            <a:r>
              <a:rPr lang="fr-FR" altLang="fr-FR" sz="2600" dirty="0" err="1">
                <a:solidFill>
                  <a:srgbClr val="333333"/>
                </a:solidFill>
                <a:latin typeface="Montserrat"/>
              </a:rPr>
              <a:t>thereby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 </a:t>
            </a:r>
            <a:r>
              <a:rPr lang="fr-FR" altLang="fr-FR" sz="2600" b="1" dirty="0" err="1">
                <a:solidFill>
                  <a:srgbClr val="C00000"/>
                </a:solidFill>
                <a:latin typeface="Montserrat"/>
              </a:rPr>
              <a:t>enhance</a:t>
            </a:r>
            <a:r>
              <a:rPr lang="fr-FR" altLang="fr-FR" sz="2600" b="1" dirty="0">
                <a:solidFill>
                  <a:srgbClr val="C00000"/>
                </a:solidFill>
                <a:latin typeface="Montserrat"/>
              </a:rPr>
              <a:t> the </a:t>
            </a:r>
            <a:r>
              <a:rPr lang="fr-FR" altLang="fr-FR" sz="2600" b="1" dirty="0" err="1">
                <a:solidFill>
                  <a:srgbClr val="C00000"/>
                </a:solidFill>
                <a:latin typeface="Montserrat"/>
              </a:rPr>
              <a:t>resilience</a:t>
            </a:r>
            <a:r>
              <a:rPr lang="fr-FR" altLang="fr-FR" sz="2600" b="1" dirty="0">
                <a:solidFill>
                  <a:srgbClr val="C00000"/>
                </a:solidFill>
                <a:latin typeface="Montserrat"/>
              </a:rPr>
              <a:t> of </a:t>
            </a:r>
            <a:r>
              <a:rPr lang="fr-FR" altLang="fr-FR" sz="2600" b="1" dirty="0" err="1">
                <a:solidFill>
                  <a:srgbClr val="C00000"/>
                </a:solidFill>
                <a:latin typeface="Montserrat"/>
              </a:rPr>
              <a:t>human</a:t>
            </a:r>
            <a:r>
              <a:rPr lang="fr-FR" altLang="fr-FR" sz="2600" b="1" dirty="0">
                <a:solidFill>
                  <a:srgbClr val="C00000"/>
                </a:solidFill>
                <a:latin typeface="Montserrat"/>
              </a:rPr>
              <a:t> and </a:t>
            </a:r>
            <a:r>
              <a:rPr lang="fr-FR" altLang="fr-FR" sz="2600" b="1" dirty="0" err="1">
                <a:solidFill>
                  <a:srgbClr val="C00000"/>
                </a:solidFill>
                <a:latin typeface="Montserrat"/>
              </a:rPr>
              <a:t>environmental</a:t>
            </a:r>
            <a:r>
              <a:rPr lang="fr-FR" altLang="fr-FR" sz="2600" b="1" dirty="0">
                <a:solidFill>
                  <a:srgbClr val="C00000"/>
                </a:solidFill>
                <a:latin typeface="Montserrat"/>
              </a:rPr>
              <a:t> </a:t>
            </a:r>
            <a:r>
              <a:rPr lang="fr-FR" altLang="fr-FR" sz="2600" b="1" dirty="0" err="1">
                <a:solidFill>
                  <a:srgbClr val="C00000"/>
                </a:solidFill>
                <a:latin typeface="Montserrat"/>
              </a:rPr>
              <a:t>systems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 to </a:t>
            </a:r>
            <a:r>
              <a:rPr lang="fr-FR" altLang="fr-FR" sz="2600" dirty="0" err="1">
                <a:solidFill>
                  <a:srgbClr val="333333"/>
                </a:solidFill>
                <a:latin typeface="Montserrat"/>
              </a:rPr>
              <a:t>climate</a:t>
            </a:r>
            <a:r>
              <a:rPr lang="fr-FR" altLang="fr-FR" sz="2600" dirty="0">
                <a:solidFill>
                  <a:srgbClr val="333333"/>
                </a:solidFill>
                <a:latin typeface="Montserrat"/>
              </a:rPr>
              <a:t> change</a:t>
            </a:r>
          </a:p>
          <a:p>
            <a:endParaRPr lang="fr-FR" altLang="fr-FR" sz="2600" dirty="0">
              <a:solidFill>
                <a:srgbClr val="333333"/>
              </a:solidFill>
              <a:latin typeface="Montserrat"/>
            </a:endParaRPr>
          </a:p>
          <a:p>
            <a:r>
              <a:rPr lang="fr-FR" altLang="fr-FR" sz="2000" b="1" dirty="0" err="1">
                <a:solidFill>
                  <a:srgbClr val="00B050"/>
                </a:solidFill>
                <a:latin typeface="Montserrat"/>
              </a:rPr>
              <a:t>Funded</a:t>
            </a:r>
            <a:r>
              <a:rPr lang="fr-FR" altLang="fr-FR" sz="2000" b="1" dirty="0">
                <a:solidFill>
                  <a:srgbClr val="00B050"/>
                </a:solidFill>
                <a:latin typeface="Montserrat"/>
              </a:rPr>
              <a:t> by the </a:t>
            </a:r>
            <a:r>
              <a:rPr lang="fr-FR" altLang="fr-FR" sz="2000" b="1" dirty="0" err="1">
                <a:solidFill>
                  <a:srgbClr val="00B050"/>
                </a:solidFill>
                <a:latin typeface="Montserrat"/>
              </a:rPr>
              <a:t>German</a:t>
            </a:r>
            <a:r>
              <a:rPr lang="fr-FR" altLang="fr-FR" sz="2000" b="1" dirty="0">
                <a:solidFill>
                  <a:srgbClr val="00B050"/>
                </a:solidFill>
                <a:latin typeface="Montserrat"/>
              </a:rPr>
              <a:t> </a:t>
            </a:r>
            <a:r>
              <a:rPr lang="fr-FR" altLang="fr-FR" sz="2000" b="1" dirty="0" err="1">
                <a:solidFill>
                  <a:srgbClr val="00B050"/>
                </a:solidFill>
                <a:latin typeface="Montserrat"/>
              </a:rPr>
              <a:t>Federal</a:t>
            </a:r>
            <a:r>
              <a:rPr lang="fr-FR" altLang="fr-FR" sz="2000" b="1" dirty="0">
                <a:solidFill>
                  <a:srgbClr val="00B050"/>
                </a:solidFill>
                <a:latin typeface="Montserrat"/>
              </a:rPr>
              <a:t> Ministry of Education and </a:t>
            </a:r>
            <a:r>
              <a:rPr lang="fr-FR" altLang="fr-FR" sz="2000" b="1" dirty="0" err="1">
                <a:solidFill>
                  <a:srgbClr val="00B050"/>
                </a:solidFill>
                <a:latin typeface="Montserrat"/>
              </a:rPr>
              <a:t>Research</a:t>
            </a:r>
            <a:r>
              <a:rPr lang="fr-FR" altLang="fr-FR" sz="2000" b="1" dirty="0">
                <a:solidFill>
                  <a:srgbClr val="00B050"/>
                </a:solidFill>
                <a:latin typeface="Montserrat"/>
              </a:rPr>
              <a:t> (BMBF), WASCAL </a:t>
            </a:r>
            <a:r>
              <a:rPr lang="fr-FR" altLang="fr-FR" sz="2000" b="1" dirty="0" err="1">
                <a:solidFill>
                  <a:srgbClr val="00B050"/>
                </a:solidFill>
                <a:latin typeface="Montserrat"/>
              </a:rPr>
              <a:t>is</a:t>
            </a:r>
            <a:r>
              <a:rPr lang="fr-FR" altLang="fr-FR" sz="2000" b="1" dirty="0">
                <a:solidFill>
                  <a:srgbClr val="00B050"/>
                </a:solidFill>
                <a:latin typeface="Montserrat"/>
              </a:rPr>
              <a:t> </a:t>
            </a:r>
            <a:r>
              <a:rPr lang="fr-FR" altLang="fr-FR" sz="2000" b="1" dirty="0" err="1">
                <a:solidFill>
                  <a:srgbClr val="00B050"/>
                </a:solidFill>
                <a:latin typeface="Montserrat"/>
              </a:rPr>
              <a:t>implemented</a:t>
            </a:r>
            <a:r>
              <a:rPr lang="fr-FR" altLang="fr-FR" sz="2000" b="1" dirty="0">
                <a:solidFill>
                  <a:srgbClr val="00B050"/>
                </a:solidFill>
                <a:latin typeface="Montserrat"/>
              </a:rPr>
              <a:t> in a collaborative effort by 11 West </a:t>
            </a:r>
            <a:r>
              <a:rPr lang="fr-FR" altLang="fr-FR" sz="2000" b="1" dirty="0" err="1">
                <a:solidFill>
                  <a:srgbClr val="00B050"/>
                </a:solidFill>
                <a:latin typeface="Montserrat"/>
              </a:rPr>
              <a:t>African</a:t>
            </a:r>
            <a:r>
              <a:rPr lang="fr-FR" altLang="fr-FR" sz="2000" b="1" dirty="0">
                <a:solidFill>
                  <a:srgbClr val="00B050"/>
                </a:solidFill>
                <a:latin typeface="Montserrat"/>
              </a:rPr>
              <a:t> countries and </a:t>
            </a:r>
            <a:r>
              <a:rPr lang="fr-FR" altLang="fr-FR" sz="2000" b="1" dirty="0" err="1">
                <a:solidFill>
                  <a:srgbClr val="00B050"/>
                </a:solidFill>
                <a:latin typeface="Montserrat"/>
              </a:rPr>
              <a:t>German</a:t>
            </a:r>
            <a:r>
              <a:rPr lang="fr-FR" altLang="fr-FR" sz="2000" b="1" dirty="0">
                <a:solidFill>
                  <a:srgbClr val="00B050"/>
                </a:solidFill>
                <a:latin typeface="Montserrat"/>
              </a:rPr>
              <a:t> </a:t>
            </a:r>
            <a:r>
              <a:rPr lang="fr-FR" altLang="fr-FR" sz="2000" b="1" dirty="0" err="1">
                <a:solidFill>
                  <a:srgbClr val="00B050"/>
                </a:solidFill>
                <a:latin typeface="Montserrat"/>
              </a:rPr>
              <a:t>partners</a:t>
            </a:r>
            <a:r>
              <a:rPr lang="fr-FR" altLang="fr-FR" sz="2000" dirty="0">
                <a:solidFill>
                  <a:srgbClr val="002060"/>
                </a:solidFill>
                <a:latin typeface="Montserrat"/>
              </a:rPr>
              <a:t>.</a:t>
            </a:r>
            <a:endParaRPr lang="fr-FR" altLang="fr-FR" sz="2000" dirty="0">
              <a:solidFill>
                <a:srgbClr val="00206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44DE69D-090E-C84E-AE55-CD069368F4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38941" y="45886"/>
            <a:ext cx="695804" cy="679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00F950C-6242-CF4A-A4DA-2EB719282D1B}"/>
              </a:ext>
            </a:extLst>
          </p:cNvPr>
          <p:cNvSpPr txBox="1"/>
          <p:nvPr/>
        </p:nvSpPr>
        <p:spPr>
          <a:xfrm>
            <a:off x="5625565" y="2516183"/>
            <a:ext cx="3314049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000" b="1" dirty="0" err="1"/>
              <a:t>Created</a:t>
            </a:r>
            <a:r>
              <a:rPr lang="fr-FR" sz="2000" b="1" dirty="0"/>
              <a:t> at 2009</a:t>
            </a:r>
          </a:p>
          <a:p>
            <a:r>
              <a:rPr lang="fr-FR" sz="2000" b="1" dirty="0" err="1"/>
              <a:t>Schools</a:t>
            </a:r>
            <a:r>
              <a:rPr lang="fr-FR" sz="2000" b="1" dirty="0"/>
              <a:t> </a:t>
            </a:r>
            <a:r>
              <a:rPr lang="fr-FR" sz="2000" b="1" dirty="0" err="1"/>
              <a:t>established</a:t>
            </a:r>
            <a:r>
              <a:rPr lang="fr-FR" sz="2000" b="1" dirty="0"/>
              <a:t> at 2012</a:t>
            </a:r>
          </a:p>
          <a:p>
            <a:r>
              <a:rPr lang="fr-FR" sz="2000" b="1" dirty="0" err="1"/>
              <a:t>Endorsed</a:t>
            </a:r>
            <a:r>
              <a:rPr lang="fr-FR" sz="2000" b="1" dirty="0"/>
              <a:t> by ECOWAS in 2014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957E065-D761-A245-A8AC-867B1F93492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9995" y="45886"/>
            <a:ext cx="3314049" cy="248553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0BBC4D9-1A92-3D47-8A92-4B89B74EE93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8756" y="52782"/>
            <a:ext cx="1419482" cy="85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5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B24D250-A3E2-0D43-98A5-1F96C8EC6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E6C08E0-F596-0749-AAB8-5C6BD343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3</a:t>
            </a:fld>
            <a:endParaRPr lang="en-US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15AE174-A9F5-DA4E-BC0A-AFD678FF2234}"/>
              </a:ext>
            </a:extLst>
          </p:cNvPr>
          <p:cNvSpPr txBox="1"/>
          <p:nvPr/>
        </p:nvSpPr>
        <p:spPr>
          <a:xfrm>
            <a:off x="609600" y="2775276"/>
            <a:ext cx="8281031" cy="193899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GH" sz="4000" dirty="0">
                <a:solidFill>
                  <a:schemeClr val="bg1"/>
                </a:solidFill>
              </a:rPr>
              <a:t>SHORT COURSES</a:t>
            </a:r>
          </a:p>
          <a:p>
            <a:pPr algn="ctr"/>
            <a:r>
              <a:rPr lang="fr-GH" sz="4000" dirty="0">
                <a:solidFill>
                  <a:schemeClr val="bg1"/>
                </a:solidFill>
              </a:rPr>
              <a:t>Training of trainier of 9 countries of ABN (Niger Basin Authority)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60E18B8-3FA7-2349-B35C-4D332D7BFAE1}"/>
              </a:ext>
            </a:extLst>
          </p:cNvPr>
          <p:cNvGrpSpPr/>
          <p:nvPr/>
        </p:nvGrpSpPr>
        <p:grpSpPr>
          <a:xfrm>
            <a:off x="3188199" y="609600"/>
            <a:ext cx="2767602" cy="2064877"/>
            <a:chOff x="4196804" y="353654"/>
            <a:chExt cx="3401605" cy="2288286"/>
          </a:xfrm>
        </p:grpSpPr>
        <p:sp>
          <p:nvSpPr>
            <p:cNvPr id="6" name="Rectangle : coins arrondis 5">
              <a:extLst>
                <a:ext uri="{FF2B5EF4-FFF2-40B4-BE49-F238E27FC236}">
                  <a16:creationId xmlns:a16="http://schemas.microsoft.com/office/drawing/2014/main" id="{DAE2A3EB-BE4A-CC45-BE1C-52C8121965F9}"/>
                </a:ext>
              </a:extLst>
            </p:cNvPr>
            <p:cNvSpPr/>
            <p:nvPr/>
          </p:nvSpPr>
          <p:spPr>
            <a:xfrm>
              <a:off x="4196804" y="353654"/>
              <a:ext cx="3401605" cy="228828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0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 : coins arrondis 4">
              <a:extLst>
                <a:ext uri="{FF2B5EF4-FFF2-40B4-BE49-F238E27FC236}">
                  <a16:creationId xmlns:a16="http://schemas.microsoft.com/office/drawing/2014/main" id="{1A2B00AD-F462-844A-9394-A631AD256CDE}"/>
                </a:ext>
              </a:extLst>
            </p:cNvPr>
            <p:cNvSpPr txBox="1"/>
            <p:nvPr/>
          </p:nvSpPr>
          <p:spPr>
            <a:xfrm>
              <a:off x="4308509" y="465359"/>
              <a:ext cx="3178195" cy="20648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800" b="1" kern="1200" dirty="0" err="1"/>
                <a:t>Seminars</a:t>
              </a:r>
              <a:endParaRPr lang="fr-FR" sz="2800" b="1" kern="1200" dirty="0"/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800" b="1" kern="1200" dirty="0"/>
                <a:t>Short Course Training</a:t>
              </a: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800" b="1" kern="1200" dirty="0"/>
                <a:t>(SCT)</a:t>
              </a:r>
            </a:p>
          </p:txBody>
        </p:sp>
      </p:grpSp>
      <p:sp>
        <p:nvSpPr>
          <p:cNvPr id="9" name="ZoneTexte 8">
            <a:extLst>
              <a:ext uri="{FF2B5EF4-FFF2-40B4-BE49-F238E27FC236}">
                <a16:creationId xmlns:a16="http://schemas.microsoft.com/office/drawing/2014/main" id="{7438141F-53B4-2A4F-B519-4397CAD0809B}"/>
              </a:ext>
            </a:extLst>
          </p:cNvPr>
          <p:cNvSpPr txBox="1"/>
          <p:nvPr/>
        </p:nvSpPr>
        <p:spPr>
          <a:xfrm>
            <a:off x="6937226" y="0"/>
            <a:ext cx="1957524" cy="369332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fr-GH" b="1" dirty="0">
                <a:solidFill>
                  <a:schemeClr val="bg1"/>
                </a:solidFill>
              </a:rPr>
              <a:t>Services delivering</a:t>
            </a:r>
          </a:p>
        </p:txBody>
      </p:sp>
    </p:spTree>
    <p:extLst>
      <p:ext uri="{BB962C8B-B14F-4D97-AF65-F5344CB8AC3E}">
        <p14:creationId xmlns:p14="http://schemas.microsoft.com/office/powerpoint/2010/main" val="407403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B24D250-A3E2-0D43-98A5-1F96C8EC6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E6C08E0-F596-0749-AAB8-5C6BD343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4</a:t>
            </a:fld>
            <a:endParaRPr lang="en-US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A4A26412-BD30-3E4C-8BAE-757DADB6BAB0}"/>
              </a:ext>
            </a:extLst>
          </p:cNvPr>
          <p:cNvGrpSpPr/>
          <p:nvPr/>
        </p:nvGrpSpPr>
        <p:grpSpPr>
          <a:xfrm>
            <a:off x="533400" y="552271"/>
            <a:ext cx="8592316" cy="6347707"/>
            <a:chOff x="533400" y="552271"/>
            <a:chExt cx="8592316" cy="6347707"/>
          </a:xfrm>
        </p:grpSpPr>
        <p:pic>
          <p:nvPicPr>
            <p:cNvPr id="1026" name="Picture 2" descr="Autorité du Bassin du Niger: quand les soucis financiers minent les  ambitions de l&amp;#39;organisation - Le360afrique.com">
              <a:extLst>
                <a:ext uri="{FF2B5EF4-FFF2-40B4-BE49-F238E27FC236}">
                  <a16:creationId xmlns:a16="http://schemas.microsoft.com/office/drawing/2014/main" id="{2BE6B695-F3B6-D44B-AF6D-95C291B1D1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2725671"/>
              <a:ext cx="4490334" cy="25233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F627A3E-2BED-1B4A-AF7D-533AAAAB80ED}"/>
                </a:ext>
              </a:extLst>
            </p:cNvPr>
            <p:cNvSpPr/>
            <p:nvPr/>
          </p:nvSpPr>
          <p:spPr>
            <a:xfrm>
              <a:off x="579883" y="1510118"/>
              <a:ext cx="4343400" cy="1200329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>
              <a:spAutoFit/>
            </a:bodyPr>
            <a:lstStyle/>
            <a:p>
              <a:r>
                <a:rPr lang="fr-FR" sz="2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Benin​, Burkina Faso, Tchad Cameroun, Côte d'Ivoire, </a:t>
              </a:r>
              <a:r>
                <a:rPr lang="fr-FR" sz="2400" b="1" dirty="0" err="1">
                  <a:solidFill>
                    <a:schemeClr val="bg1"/>
                  </a:solidFill>
                  <a:latin typeface="arial" panose="020B0604020202020204" pitchFamily="34" charset="0"/>
                </a:rPr>
                <a:t>Guinea</a:t>
              </a:r>
              <a:r>
                <a:rPr lang="fr-FR" sz="24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, Mali, Niger, Nigeria </a:t>
              </a:r>
              <a:endParaRPr lang="fr-GH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66E542E-7B43-224B-99E0-7672C1943933}"/>
                </a:ext>
              </a:extLst>
            </p:cNvPr>
            <p:cNvSpPr/>
            <p:nvPr/>
          </p:nvSpPr>
          <p:spPr>
            <a:xfrm>
              <a:off x="599562" y="552271"/>
              <a:ext cx="8468238" cy="938719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>
              <a:spAutoFit/>
            </a:bodyPr>
            <a:lstStyle/>
            <a:p>
              <a:pPr marL="109855" marR="1014730" algn="ctr">
                <a:lnSpc>
                  <a:spcPts val="3310"/>
                </a:lnSpc>
                <a:spcBef>
                  <a:spcPts val="400"/>
                </a:spcBef>
              </a:pPr>
              <a:r>
                <a:rPr lang="fr-FR" sz="2400" b="1" dirty="0">
                  <a:solidFill>
                    <a:schemeClr val="bg1"/>
                  </a:solidFill>
                </a:rPr>
                <a:t>CAPACITY BUILDING OF TRAINERS ON ADAPTATION TO CLIMATE  CHANGE IN THE 9 COUNTRIES OF NIGER BASIN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4D8F0B-95E9-004F-B250-9A18552F089F}"/>
                </a:ext>
              </a:extLst>
            </p:cNvPr>
            <p:cNvSpPr/>
            <p:nvPr/>
          </p:nvSpPr>
          <p:spPr>
            <a:xfrm>
              <a:off x="4923283" y="1447800"/>
              <a:ext cx="4202433" cy="118917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pPr marL="110489" marR="462280">
                <a:lnSpc>
                  <a:spcPct val="99200"/>
                </a:lnSpc>
                <a:spcBef>
                  <a:spcPts val="160"/>
                </a:spcBef>
              </a:pPr>
              <a:r>
                <a:rPr lang="fr-FR" sz="2400" spc="-5" dirty="0">
                  <a:solidFill>
                    <a:srgbClr val="FFFFFF"/>
                  </a:solidFill>
                  <a:latin typeface="Arial MT"/>
                  <a:cs typeface="Arial MT"/>
                </a:rPr>
                <a:t>M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odu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le</a:t>
              </a:r>
              <a:r>
                <a:rPr lang="fr-FR" sz="24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1</a:t>
              </a:r>
              <a:r>
                <a:rPr lang="fr-FR" sz="24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:</a:t>
              </a:r>
              <a:r>
                <a:rPr lang="fr-FR" sz="24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spc="-10" dirty="0">
                  <a:solidFill>
                    <a:srgbClr val="FFFFFF"/>
                  </a:solidFill>
                  <a:latin typeface="Arial MT"/>
                  <a:cs typeface="Arial MT"/>
                </a:rPr>
                <a:t>(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G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I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R</a:t>
              </a:r>
              <a:r>
                <a:rPr lang="fr-FR" sz="2400" spc="-5" dirty="0">
                  <a:solidFill>
                    <a:srgbClr val="FFFFFF"/>
                  </a:solidFill>
                  <a:latin typeface="Arial MT"/>
                  <a:cs typeface="Arial MT"/>
                </a:rPr>
                <a:t>E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)</a:t>
              </a:r>
              <a:r>
                <a:rPr lang="fr-FR" sz="2400" spc="-125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I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n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t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eg</a:t>
              </a:r>
              <a:r>
                <a:rPr lang="fr-FR" sz="2400" spc="-5" dirty="0">
                  <a:solidFill>
                    <a:srgbClr val="FFFFFF"/>
                  </a:solidFill>
                  <a:latin typeface="Arial MT"/>
                  <a:cs typeface="Arial MT"/>
                </a:rPr>
                <a:t>r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a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t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e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d </a:t>
              </a:r>
              <a:r>
                <a:rPr lang="fr-FR" sz="2400" spc="-5" dirty="0">
                  <a:solidFill>
                    <a:srgbClr val="FFFFFF"/>
                  </a:solidFill>
                  <a:latin typeface="Arial MT"/>
                  <a:cs typeface="Arial MT"/>
                </a:rPr>
                <a:t>M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anage</a:t>
              </a:r>
              <a:r>
                <a:rPr lang="fr-FR" sz="2400" spc="-5" dirty="0">
                  <a:solidFill>
                    <a:srgbClr val="FFFFFF"/>
                  </a:solidFill>
                  <a:latin typeface="Arial MT"/>
                  <a:cs typeface="Arial MT"/>
                </a:rPr>
                <a:t>m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en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t</a:t>
              </a:r>
              <a:r>
                <a:rPr lang="fr-FR" sz="24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o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f</a:t>
              </a:r>
              <a:r>
                <a:rPr lang="fr-FR" sz="24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spc="-70" dirty="0">
                  <a:solidFill>
                    <a:srgbClr val="FFFFFF"/>
                  </a:solidFill>
                  <a:latin typeface="Arial MT"/>
                  <a:cs typeface="Arial MT"/>
                </a:rPr>
                <a:t>W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a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t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e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r  </a:t>
              </a:r>
              <a:r>
                <a:rPr lang="fr-FR" sz="2400" spc="-229" dirty="0">
                  <a:solidFill>
                    <a:srgbClr val="FFFFFF"/>
                  </a:solidFill>
                  <a:latin typeface="Arial MT"/>
                  <a:cs typeface="Arial MT"/>
                </a:rPr>
                <a:t>Resources24</a:t>
              </a:r>
              <a:endParaRPr lang="fr-FR" sz="2400" dirty="0">
                <a:latin typeface="Arial MT"/>
                <a:cs typeface="Arial M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514EA69-27E1-9544-B49D-F3B58C22C3C0}"/>
                </a:ext>
              </a:extLst>
            </p:cNvPr>
            <p:cNvSpPr/>
            <p:nvPr/>
          </p:nvSpPr>
          <p:spPr>
            <a:xfrm>
              <a:off x="4635382" y="2710447"/>
              <a:ext cx="4490334" cy="2123658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>
              <a:spAutoFit/>
            </a:bodyPr>
            <a:lstStyle/>
            <a:p>
              <a:pPr marL="80645" marR="279400" algn="just">
                <a:spcBef>
                  <a:spcPts val="70"/>
                </a:spcBef>
              </a:pPr>
              <a:r>
                <a:rPr lang="fr-FR" sz="2200" spc="-5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Module 2 : Analyse of </a:t>
              </a:r>
              <a:r>
                <a:rPr lang="fr-FR" sz="2200" spc="-5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activities</a:t>
              </a:r>
              <a:r>
                <a:rPr lang="fr-FR" sz="2200" spc="-5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2200" spc="-5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related</a:t>
              </a:r>
              <a:r>
                <a:rPr lang="fr-FR" sz="2200" spc="-5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agriculture, </a:t>
              </a:r>
              <a:r>
                <a:rPr lang="fr-FR" sz="2200" spc="-5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livestock</a:t>
              </a:r>
              <a:r>
                <a:rPr lang="fr-FR" sz="2200" spc="-5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production, </a:t>
              </a:r>
              <a:r>
                <a:rPr lang="fr-FR" sz="2200" spc="-5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fishering</a:t>
              </a:r>
              <a:r>
                <a:rPr lang="fr-FR" sz="2200" spc="-5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2200" spc="-5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wild</a:t>
              </a:r>
              <a:r>
                <a:rPr lang="fr-FR" sz="2200" spc="-5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animal and </a:t>
              </a:r>
              <a:r>
                <a:rPr lang="fr-FR" sz="2200" spc="-5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mining</a:t>
              </a:r>
              <a:r>
                <a:rPr lang="fr-FR" sz="2200" spc="-5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</a:t>
              </a:r>
              <a:r>
                <a:rPr lang="fr-FR" sz="2200" spc="-5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climate</a:t>
              </a:r>
              <a:r>
                <a:rPr lang="fr-FR" sz="2200" spc="-5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change and </a:t>
              </a:r>
              <a:r>
                <a:rPr lang="fr-FR" sz="2200" spc="-5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developement</a:t>
              </a:r>
              <a:r>
                <a:rPr lang="fr-FR" sz="2200" spc="-5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of  adaptation option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C056DD9-3638-8142-8CFD-52C1EF442456}"/>
                </a:ext>
              </a:extLst>
            </p:cNvPr>
            <p:cNvSpPr/>
            <p:nvPr/>
          </p:nvSpPr>
          <p:spPr>
            <a:xfrm>
              <a:off x="4961729" y="4818865"/>
              <a:ext cx="4101981" cy="1785104"/>
            </a:xfrm>
            <a:prstGeom prst="rect">
              <a:avLst/>
            </a:prstGeom>
            <a:solidFill>
              <a:srgbClr val="008F00"/>
            </a:solidFill>
          </p:spPr>
          <p:txBody>
            <a:bodyPr wrap="square">
              <a:spAutoFit/>
            </a:bodyPr>
            <a:lstStyle/>
            <a:p>
              <a:pPr marL="80645" marR="573405">
                <a:lnSpc>
                  <a:spcPct val="99700"/>
                </a:lnSpc>
                <a:spcBef>
                  <a:spcPts val="340"/>
                </a:spcBef>
              </a:pPr>
              <a:r>
                <a:rPr lang="fr-FR" sz="2200" spc="-5" dirty="0">
                  <a:solidFill>
                    <a:srgbClr val="FFFFFF"/>
                  </a:solidFill>
                  <a:latin typeface="Arial MT"/>
                  <a:cs typeface="Arial MT"/>
                </a:rPr>
                <a:t>Modul</a:t>
              </a:r>
              <a:r>
                <a:rPr lang="fr-FR" sz="2200" dirty="0">
                  <a:solidFill>
                    <a:srgbClr val="FFFFFF"/>
                  </a:solidFill>
                  <a:latin typeface="Arial MT"/>
                  <a:cs typeface="Arial MT"/>
                </a:rPr>
                <a:t>e</a:t>
              </a:r>
              <a:r>
                <a:rPr lang="fr-FR" sz="22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200" dirty="0">
                  <a:solidFill>
                    <a:srgbClr val="FFFFFF"/>
                  </a:solidFill>
                  <a:latin typeface="Arial MT"/>
                  <a:cs typeface="Arial MT"/>
                </a:rPr>
                <a:t>3</a:t>
              </a:r>
              <a:r>
                <a:rPr lang="fr-FR" sz="22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200" dirty="0">
                  <a:solidFill>
                    <a:srgbClr val="FFFFFF"/>
                  </a:solidFill>
                  <a:latin typeface="Arial MT"/>
                  <a:cs typeface="Arial MT"/>
                </a:rPr>
                <a:t>:</a:t>
              </a:r>
              <a:r>
                <a:rPr lang="fr-FR" sz="2200" spc="-220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200" spc="-5" dirty="0" err="1">
                  <a:solidFill>
                    <a:srgbClr val="FFFFFF"/>
                  </a:solidFill>
                  <a:latin typeface="Arial MT"/>
                  <a:cs typeface="Arial MT"/>
                </a:rPr>
                <a:t>Approache</a:t>
              </a:r>
              <a:r>
                <a:rPr lang="fr-FR" sz="2200" dirty="0" err="1">
                  <a:solidFill>
                    <a:srgbClr val="FFFFFF"/>
                  </a:solidFill>
                  <a:latin typeface="Arial MT"/>
                  <a:cs typeface="Arial MT"/>
                </a:rPr>
                <a:t>s</a:t>
              </a:r>
              <a:r>
                <a:rPr lang="fr-FR" sz="22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200" spc="-5" dirty="0">
                  <a:solidFill>
                    <a:srgbClr val="FFFFFF"/>
                  </a:solidFill>
                  <a:latin typeface="Arial MT"/>
                  <a:cs typeface="Arial MT"/>
                </a:rPr>
                <a:t>and  technique</a:t>
              </a:r>
              <a:r>
                <a:rPr lang="fr-FR" sz="2200" dirty="0">
                  <a:solidFill>
                    <a:srgbClr val="FFFFFF"/>
                  </a:solidFill>
                  <a:latin typeface="Arial MT"/>
                  <a:cs typeface="Arial MT"/>
                </a:rPr>
                <a:t>s</a:t>
              </a:r>
              <a:r>
                <a:rPr lang="fr-FR" sz="22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200" spc="-5" dirty="0">
                  <a:solidFill>
                    <a:srgbClr val="FFFFFF"/>
                  </a:solidFill>
                  <a:latin typeface="Arial MT"/>
                  <a:cs typeface="Arial MT"/>
                </a:rPr>
                <a:t>fo</a:t>
              </a:r>
              <a:r>
                <a:rPr lang="fr-FR" sz="2200" dirty="0">
                  <a:solidFill>
                    <a:srgbClr val="FFFFFF"/>
                  </a:solidFill>
                  <a:latin typeface="Arial MT"/>
                  <a:cs typeface="Arial MT"/>
                </a:rPr>
                <a:t>r</a:t>
              </a:r>
              <a:r>
                <a:rPr lang="fr-FR" sz="2200" spc="-110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200" spc="-5" dirty="0" err="1">
                  <a:solidFill>
                    <a:srgbClr val="FFFFFF"/>
                  </a:solidFill>
                  <a:latin typeface="Arial MT"/>
                  <a:cs typeface="Arial MT"/>
                </a:rPr>
                <a:t>degrade</a:t>
              </a:r>
              <a:r>
                <a:rPr lang="fr-FR" sz="2200" dirty="0" err="1">
                  <a:solidFill>
                    <a:srgbClr val="FFFFFF"/>
                  </a:solidFill>
                  <a:latin typeface="Arial MT"/>
                  <a:cs typeface="Arial MT"/>
                </a:rPr>
                <a:t>d</a:t>
              </a:r>
              <a:r>
                <a:rPr lang="fr-FR" sz="22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200" spc="-5" dirty="0">
                  <a:solidFill>
                    <a:srgbClr val="FFFFFF"/>
                  </a:solidFill>
                  <a:latin typeface="Arial MT"/>
                  <a:cs typeface="Arial MT"/>
                </a:rPr>
                <a:t>lands</a:t>
              </a:r>
              <a:r>
                <a:rPr lang="fr-FR" sz="2200" dirty="0">
                  <a:solidFill>
                    <a:srgbClr val="FFFFFF"/>
                  </a:solidFill>
                  <a:latin typeface="Arial MT"/>
                  <a:cs typeface="Arial MT"/>
                </a:rPr>
                <a:t>,  </a:t>
              </a:r>
              <a:r>
                <a:rPr lang="fr-FR" sz="2200" spc="-5" dirty="0" err="1">
                  <a:solidFill>
                    <a:srgbClr val="FFFFFF"/>
                  </a:solidFill>
                  <a:latin typeface="Arial MT"/>
                  <a:cs typeface="Arial MT"/>
                </a:rPr>
                <a:t>bank</a:t>
              </a:r>
              <a:r>
                <a:rPr lang="fr-FR" sz="2200" dirty="0" err="1">
                  <a:solidFill>
                    <a:srgbClr val="FFFFFF"/>
                  </a:solidFill>
                  <a:latin typeface="Arial MT"/>
                  <a:cs typeface="Arial MT"/>
                </a:rPr>
                <a:t>s</a:t>
              </a:r>
              <a:r>
                <a:rPr lang="fr-FR" sz="22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200" spc="-5" dirty="0">
                  <a:solidFill>
                    <a:srgbClr val="FFFFFF"/>
                  </a:solidFill>
                  <a:latin typeface="Arial MT"/>
                  <a:cs typeface="Arial MT"/>
                </a:rPr>
                <a:t>an</a:t>
              </a:r>
              <a:r>
                <a:rPr lang="fr-FR" sz="2200" dirty="0">
                  <a:solidFill>
                    <a:srgbClr val="FFFFFF"/>
                  </a:solidFill>
                  <a:latin typeface="Arial MT"/>
                  <a:cs typeface="Arial MT"/>
                </a:rPr>
                <a:t>d</a:t>
              </a:r>
              <a:r>
                <a:rPr lang="fr-FR" sz="22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200" spc="-5" dirty="0" err="1">
                  <a:solidFill>
                    <a:srgbClr val="FFFFFF"/>
                  </a:solidFill>
                  <a:latin typeface="Arial MT"/>
                  <a:cs typeface="Arial MT"/>
                </a:rPr>
                <a:t>fores</a:t>
              </a:r>
              <a:r>
                <a:rPr lang="fr-FR" sz="2200" dirty="0" err="1">
                  <a:solidFill>
                    <a:srgbClr val="FFFFFF"/>
                  </a:solidFill>
                  <a:latin typeface="Arial MT"/>
                  <a:cs typeface="Arial MT"/>
                </a:rPr>
                <a:t>t</a:t>
              </a:r>
              <a:r>
                <a:rPr lang="fr-FR" sz="22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200" spc="-5" dirty="0" err="1">
                  <a:solidFill>
                    <a:srgbClr val="FFFFFF"/>
                  </a:solidFill>
                  <a:latin typeface="Arial MT"/>
                  <a:cs typeface="Arial MT"/>
                </a:rPr>
                <a:t>landscape</a:t>
              </a:r>
              <a:r>
                <a:rPr lang="fr-FR" sz="2200" dirty="0" err="1">
                  <a:solidFill>
                    <a:srgbClr val="FFFFFF"/>
                  </a:solidFill>
                  <a:latin typeface="Arial MT"/>
                  <a:cs typeface="Arial MT"/>
                </a:rPr>
                <a:t>s</a:t>
              </a:r>
              <a:r>
                <a:rPr lang="fr-FR" sz="2200" dirty="0">
                  <a:solidFill>
                    <a:srgbClr val="FFFFFF"/>
                  </a:solidFill>
                  <a:latin typeface="Arial MT"/>
                  <a:cs typeface="Arial MT"/>
                </a:rPr>
                <a:t>  </a:t>
              </a:r>
              <a:r>
                <a:rPr lang="fr-FR" sz="2200" spc="-180" dirty="0">
                  <a:solidFill>
                    <a:srgbClr val="FFFFFF"/>
                  </a:solidFill>
                  <a:latin typeface="Arial MT"/>
                  <a:cs typeface="Arial MT"/>
                </a:rPr>
                <a:t>restauration</a:t>
              </a:r>
              <a:endParaRPr lang="fr-FR" sz="2200" dirty="0">
                <a:latin typeface="Arial MT"/>
                <a:cs typeface="Arial MT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D54AF6-64E0-3F47-A945-A7375B9F176A}"/>
                </a:ext>
              </a:extLst>
            </p:cNvPr>
            <p:cNvSpPr/>
            <p:nvPr/>
          </p:nvSpPr>
          <p:spPr>
            <a:xfrm>
              <a:off x="558893" y="5338653"/>
              <a:ext cx="4449318" cy="1561325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>
              <a:spAutoFit/>
            </a:bodyPr>
            <a:lstStyle/>
            <a:p>
              <a:pPr marL="90170" marR="617855">
                <a:lnSpc>
                  <a:spcPct val="100800"/>
                </a:lnSpc>
                <a:spcBef>
                  <a:spcPts val="235"/>
                </a:spcBef>
              </a:pPr>
              <a:r>
                <a:rPr lang="fr-FR" sz="2400" spc="-5" dirty="0">
                  <a:solidFill>
                    <a:srgbClr val="FFFFFF"/>
                  </a:solidFill>
                  <a:latin typeface="Arial MT"/>
                  <a:cs typeface="Arial MT"/>
                </a:rPr>
                <a:t>M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odu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le</a:t>
              </a:r>
              <a:r>
                <a:rPr lang="fr-FR" sz="24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4</a:t>
              </a:r>
              <a:r>
                <a:rPr lang="fr-FR" sz="24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:</a:t>
              </a:r>
              <a:r>
                <a:rPr lang="fr-FR" sz="24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dirty="0" err="1">
                  <a:solidFill>
                    <a:srgbClr val="FFFFFF"/>
                  </a:solidFill>
                  <a:latin typeface="Arial MT"/>
                  <a:cs typeface="Arial MT"/>
                </a:rPr>
                <a:t>C</a:t>
              </a:r>
              <a:r>
                <a:rPr lang="fr-FR" sz="2400" spc="5" dirty="0" err="1">
                  <a:solidFill>
                    <a:srgbClr val="FFFFFF"/>
                  </a:solidFill>
                  <a:latin typeface="Arial MT"/>
                  <a:cs typeface="Arial MT"/>
                </a:rPr>
                <a:t>on</a:t>
              </a:r>
              <a:r>
                <a:rPr lang="fr-FR" sz="2400" dirty="0" err="1">
                  <a:solidFill>
                    <a:srgbClr val="FFFFFF"/>
                  </a:solidFill>
                  <a:latin typeface="Arial MT"/>
                  <a:cs typeface="Arial MT"/>
                </a:rPr>
                <a:t>si</a:t>
              </a:r>
              <a:r>
                <a:rPr lang="fr-FR" sz="2400" spc="5" dirty="0" err="1">
                  <a:solidFill>
                    <a:srgbClr val="FFFFFF"/>
                  </a:solidFill>
                  <a:latin typeface="Arial MT"/>
                  <a:cs typeface="Arial MT"/>
                </a:rPr>
                <a:t>de</a:t>
              </a:r>
              <a:r>
                <a:rPr lang="fr-FR" sz="2400" spc="-10" dirty="0" err="1">
                  <a:solidFill>
                    <a:srgbClr val="FFFFFF"/>
                  </a:solidFill>
                  <a:latin typeface="Arial MT"/>
                  <a:cs typeface="Arial MT"/>
                </a:rPr>
                <a:t>r</a:t>
              </a:r>
              <a:r>
                <a:rPr lang="fr-FR" sz="2400" spc="5" dirty="0" err="1">
                  <a:solidFill>
                    <a:srgbClr val="FFFFFF"/>
                  </a:solidFill>
                  <a:latin typeface="Arial MT"/>
                  <a:cs typeface="Arial MT"/>
                </a:rPr>
                <a:t>a</a:t>
              </a:r>
              <a:r>
                <a:rPr lang="fr-FR" sz="2400" dirty="0" err="1">
                  <a:solidFill>
                    <a:srgbClr val="FFFFFF"/>
                  </a:solidFill>
                  <a:latin typeface="Arial MT"/>
                  <a:cs typeface="Arial MT"/>
                </a:rPr>
                <a:t>ti</a:t>
              </a:r>
              <a:r>
                <a:rPr lang="fr-FR" sz="2400" spc="5" dirty="0" err="1">
                  <a:solidFill>
                    <a:srgbClr val="FFFFFF"/>
                  </a:solidFill>
                  <a:latin typeface="Arial MT"/>
                  <a:cs typeface="Arial MT"/>
                </a:rPr>
                <a:t>o</a:t>
              </a:r>
              <a:r>
                <a:rPr lang="fr-FR" sz="2400" dirty="0" err="1">
                  <a:solidFill>
                    <a:srgbClr val="FFFFFF"/>
                  </a:solidFill>
                  <a:latin typeface="Arial MT"/>
                  <a:cs typeface="Arial MT"/>
                </a:rPr>
                <a:t>n</a:t>
              </a:r>
              <a:r>
                <a:rPr lang="fr-FR" sz="2400" spc="-120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o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f</a:t>
              </a:r>
              <a:r>
                <a:rPr lang="fr-FR" sz="24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spc="5" dirty="0" err="1">
                  <a:solidFill>
                    <a:srgbClr val="FFFFFF"/>
                  </a:solidFill>
                  <a:latin typeface="Arial MT"/>
                  <a:cs typeface="Arial MT"/>
                </a:rPr>
                <a:t>Gender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  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iss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u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e</a:t>
              </a:r>
              <a:r>
                <a:rPr lang="fr-FR" sz="24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dirty="0">
                  <a:solidFill>
                    <a:srgbClr val="FFFFFF"/>
                  </a:solidFill>
                  <a:latin typeface="Arial MT"/>
                  <a:cs typeface="Arial MT"/>
                </a:rPr>
                <a:t>in</a:t>
              </a:r>
              <a:r>
                <a:rPr lang="fr-FR" sz="24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spc="5" dirty="0" err="1">
                  <a:solidFill>
                    <a:srgbClr val="FFFFFF"/>
                  </a:solidFill>
                  <a:latin typeface="Arial MT"/>
                  <a:cs typeface="Arial MT"/>
                </a:rPr>
                <a:t>p</a:t>
              </a:r>
              <a:r>
                <a:rPr lang="fr-FR" sz="2400" spc="-10" dirty="0" err="1">
                  <a:solidFill>
                    <a:srgbClr val="FFFFFF"/>
                  </a:solidFill>
                  <a:latin typeface="Arial MT"/>
                  <a:cs typeface="Arial MT"/>
                </a:rPr>
                <a:t>r</a:t>
              </a:r>
              <a:r>
                <a:rPr lang="fr-FR" sz="2400" spc="5" dirty="0" err="1">
                  <a:solidFill>
                    <a:srgbClr val="FFFFFF"/>
                  </a:solidFill>
                  <a:latin typeface="Arial MT"/>
                  <a:cs typeface="Arial MT"/>
                </a:rPr>
                <a:t>o</a:t>
              </a:r>
              <a:r>
                <a:rPr lang="fr-FR" sz="2400" dirty="0" err="1">
                  <a:solidFill>
                    <a:srgbClr val="FFFFFF"/>
                  </a:solidFill>
                  <a:latin typeface="Arial MT"/>
                  <a:cs typeface="Arial MT"/>
                </a:rPr>
                <a:t>j</a:t>
              </a:r>
              <a:r>
                <a:rPr lang="fr-FR" sz="2400" spc="5" dirty="0" err="1">
                  <a:solidFill>
                    <a:srgbClr val="FFFFFF"/>
                  </a:solidFill>
                  <a:latin typeface="Arial MT"/>
                  <a:cs typeface="Arial MT"/>
                </a:rPr>
                <a:t>e</a:t>
              </a:r>
              <a:r>
                <a:rPr lang="fr-FR" sz="2400" dirty="0" err="1">
                  <a:solidFill>
                    <a:srgbClr val="FFFFFF"/>
                  </a:solidFill>
                  <a:latin typeface="Arial MT"/>
                  <a:cs typeface="Arial MT"/>
                </a:rPr>
                <a:t>ct</a:t>
              </a:r>
              <a:r>
                <a:rPr lang="fr-FR" sz="2400" spc="-114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spc="5" dirty="0" err="1">
                  <a:solidFill>
                    <a:srgbClr val="FFFFFF"/>
                  </a:solidFill>
                  <a:latin typeface="Arial MT"/>
                  <a:cs typeface="Arial MT"/>
                </a:rPr>
                <a:t>p</a:t>
              </a:r>
              <a:r>
                <a:rPr lang="fr-FR" sz="2400" spc="-10" dirty="0" err="1">
                  <a:solidFill>
                    <a:srgbClr val="FFFFFF"/>
                  </a:solidFill>
                  <a:latin typeface="Arial MT"/>
                  <a:cs typeface="Arial MT"/>
                </a:rPr>
                <a:t>r</a:t>
              </a:r>
              <a:r>
                <a:rPr lang="fr-FR" sz="2400" spc="5" dirty="0" err="1">
                  <a:solidFill>
                    <a:srgbClr val="FFFFFF"/>
                  </a:solidFill>
                  <a:latin typeface="Arial MT"/>
                  <a:cs typeface="Arial MT"/>
                </a:rPr>
                <a:t>epa</a:t>
              </a:r>
              <a:r>
                <a:rPr lang="fr-FR" sz="2400" spc="-10" dirty="0" err="1">
                  <a:solidFill>
                    <a:srgbClr val="FFFFFF"/>
                  </a:solidFill>
                  <a:latin typeface="Arial MT"/>
                  <a:cs typeface="Arial MT"/>
                </a:rPr>
                <a:t>r</a:t>
              </a:r>
              <a:r>
                <a:rPr lang="fr-FR" sz="2400" spc="5" dirty="0" err="1">
                  <a:solidFill>
                    <a:srgbClr val="FFFFFF"/>
                  </a:solidFill>
                  <a:latin typeface="Arial MT"/>
                  <a:cs typeface="Arial MT"/>
                </a:rPr>
                <a:t>a</a:t>
              </a:r>
              <a:r>
                <a:rPr lang="fr-FR" sz="2400" dirty="0" err="1">
                  <a:solidFill>
                    <a:srgbClr val="FFFFFF"/>
                  </a:solidFill>
                  <a:latin typeface="Arial MT"/>
                  <a:cs typeface="Arial MT"/>
                </a:rPr>
                <a:t>ti</a:t>
              </a:r>
              <a:r>
                <a:rPr lang="fr-FR" sz="2400" spc="5" dirty="0" err="1">
                  <a:solidFill>
                    <a:srgbClr val="FFFFFF"/>
                  </a:solidFill>
                  <a:latin typeface="Arial MT"/>
                  <a:cs typeface="Arial MT"/>
                </a:rPr>
                <a:t>o</a:t>
              </a:r>
              <a:r>
                <a:rPr lang="fr-FR" sz="2400" dirty="0" err="1">
                  <a:solidFill>
                    <a:srgbClr val="FFFFFF"/>
                  </a:solidFill>
                  <a:latin typeface="Arial MT"/>
                  <a:cs typeface="Arial MT"/>
                </a:rPr>
                <a:t>n</a:t>
              </a:r>
              <a:r>
                <a:rPr lang="fr-FR" sz="2400" spc="-110" dirty="0">
                  <a:solidFill>
                    <a:srgbClr val="FFFFFF"/>
                  </a:solidFill>
                  <a:latin typeface="Arial MT"/>
                  <a:cs typeface="Arial MT"/>
                </a:rPr>
                <a:t> </a:t>
              </a:r>
              <a:r>
                <a:rPr lang="fr-FR" sz="2400" spc="5" dirty="0">
                  <a:solidFill>
                    <a:srgbClr val="FFFFFF"/>
                  </a:solidFill>
                  <a:latin typeface="Arial MT"/>
                  <a:cs typeface="Arial MT"/>
                </a:rPr>
                <a:t>and  </a:t>
              </a:r>
              <a:r>
                <a:rPr lang="fr-FR" sz="2400" dirty="0" err="1">
                  <a:solidFill>
                    <a:srgbClr val="FFFFFF"/>
                  </a:solidFill>
                  <a:latin typeface="Arial MT"/>
                  <a:cs typeface="Arial MT"/>
                </a:rPr>
                <a:t>implementation</a:t>
              </a:r>
              <a:endParaRPr lang="fr-FR" sz="2400" dirty="0">
                <a:solidFill>
                  <a:srgbClr val="FFFFFF"/>
                </a:solidFill>
                <a:latin typeface="Arial MT"/>
                <a:cs typeface="Arial MT"/>
              </a:endParaRPr>
            </a:p>
          </p:txBody>
        </p: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A5AD49B0-658B-2441-B6BC-8899B35F1C40}"/>
              </a:ext>
            </a:extLst>
          </p:cNvPr>
          <p:cNvSpPr txBox="1"/>
          <p:nvPr/>
        </p:nvSpPr>
        <p:spPr>
          <a:xfrm>
            <a:off x="7168192" y="0"/>
            <a:ext cx="1957524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fr-GH" b="1" dirty="0">
                <a:solidFill>
                  <a:schemeClr val="bg1"/>
                </a:solidFill>
              </a:rPr>
              <a:t>Services delivering</a:t>
            </a:r>
          </a:p>
        </p:txBody>
      </p:sp>
    </p:spTree>
    <p:extLst>
      <p:ext uri="{BB962C8B-B14F-4D97-AF65-F5344CB8AC3E}">
        <p14:creationId xmlns:p14="http://schemas.microsoft.com/office/powerpoint/2010/main" val="276041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B24D250-A3E2-0D43-98A5-1F96C8EC6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E6C08E0-F596-0749-AAB8-5C6BD343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24793-0E71-48C3-8471-0C8AF9CBC2C2}" type="slidenum">
              <a:rPr lang="en-US" smtClean="0"/>
              <a:t>5</a:t>
            </a:fld>
            <a:endParaRPr lang="en-US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5AD49B0-658B-2441-B6BC-8899B35F1C40}"/>
              </a:ext>
            </a:extLst>
          </p:cNvPr>
          <p:cNvSpPr txBox="1"/>
          <p:nvPr/>
        </p:nvSpPr>
        <p:spPr>
          <a:xfrm>
            <a:off x="7168192" y="0"/>
            <a:ext cx="1957524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fr-GH" b="1" dirty="0">
                <a:solidFill>
                  <a:schemeClr val="bg1"/>
                </a:solidFill>
              </a:rPr>
              <a:t>Services delivering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8CF54A61-E0A6-824C-80F2-12F9F458C944}"/>
              </a:ext>
            </a:extLst>
          </p:cNvPr>
          <p:cNvGrpSpPr/>
          <p:nvPr/>
        </p:nvGrpSpPr>
        <p:grpSpPr>
          <a:xfrm>
            <a:off x="533400" y="552271"/>
            <a:ext cx="8583168" cy="6300710"/>
            <a:chOff x="533400" y="552271"/>
            <a:chExt cx="8583168" cy="6300710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A4A26412-BD30-3E4C-8BAE-757DADB6BAB0}"/>
                </a:ext>
              </a:extLst>
            </p:cNvPr>
            <p:cNvGrpSpPr/>
            <p:nvPr/>
          </p:nvGrpSpPr>
          <p:grpSpPr>
            <a:xfrm>
              <a:off x="533400" y="552271"/>
              <a:ext cx="8534400" cy="6300710"/>
              <a:chOff x="533400" y="552271"/>
              <a:chExt cx="8534400" cy="6300710"/>
            </a:xfrm>
          </p:grpSpPr>
          <p:pic>
            <p:nvPicPr>
              <p:cNvPr id="1026" name="Picture 2" descr="Autorité du Bassin du Niger: quand les soucis financiers minent les  ambitions de l&amp;#39;organisation - Le360afrique.com">
                <a:extLst>
                  <a:ext uri="{FF2B5EF4-FFF2-40B4-BE49-F238E27FC236}">
                    <a16:creationId xmlns:a16="http://schemas.microsoft.com/office/drawing/2014/main" id="{2BE6B695-F3B6-D44B-AF6D-95C291B1D1D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400" y="2725671"/>
                <a:ext cx="4490334" cy="25233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627A3E-2BED-1B4A-AF7D-533AAAAB80ED}"/>
                  </a:ext>
                </a:extLst>
              </p:cNvPr>
              <p:cNvSpPr/>
              <p:nvPr/>
            </p:nvSpPr>
            <p:spPr>
              <a:xfrm>
                <a:off x="579883" y="1510118"/>
                <a:ext cx="4343400" cy="1200329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>
                <a:spAutoFit/>
              </a:bodyPr>
              <a:lstStyle/>
              <a:p>
                <a:r>
                  <a:rPr lang="fr-FR" sz="24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Benin​, Burkina Faso, Tchad Cameroun, Côte d'Ivoire, </a:t>
                </a:r>
                <a:r>
                  <a:rPr lang="fr-FR" sz="2400" b="1" dirty="0" err="1">
                    <a:solidFill>
                      <a:schemeClr val="bg1"/>
                    </a:solidFill>
                    <a:latin typeface="arial" panose="020B0604020202020204" pitchFamily="34" charset="0"/>
                  </a:rPr>
                  <a:t>Guinea</a:t>
                </a:r>
                <a:r>
                  <a:rPr lang="fr-FR" sz="24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, Mali, Niger, Nigeria </a:t>
                </a:r>
                <a:endParaRPr lang="fr-GH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66E542E-7B43-224B-99E0-7672C1943933}"/>
                  </a:ext>
                </a:extLst>
              </p:cNvPr>
              <p:cNvSpPr/>
              <p:nvPr/>
            </p:nvSpPr>
            <p:spPr>
              <a:xfrm>
                <a:off x="599562" y="552271"/>
                <a:ext cx="8468238" cy="938719"/>
              </a:xfrm>
              <a:prstGeom prst="rect">
                <a:avLst/>
              </a:prstGeom>
              <a:solidFill>
                <a:srgbClr val="002060"/>
              </a:solidFill>
            </p:spPr>
            <p:txBody>
              <a:bodyPr wrap="square">
                <a:spAutoFit/>
              </a:bodyPr>
              <a:lstStyle/>
              <a:p>
                <a:pPr marL="109855" marR="1014730" algn="ctr">
                  <a:lnSpc>
                    <a:spcPts val="3310"/>
                  </a:lnSpc>
                  <a:spcBef>
                    <a:spcPts val="400"/>
                  </a:spcBef>
                </a:pPr>
                <a:r>
                  <a:rPr lang="fr-FR" sz="2400" b="1" dirty="0">
                    <a:solidFill>
                      <a:schemeClr val="bg1"/>
                    </a:solidFill>
                  </a:rPr>
                  <a:t>CAPACITY BUILDING OF TRAINERS ON ADAPTATION TO CLIMATE  CHANGE IN THE 9 COUNTRIES OF NIGER BASIN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1D54AF6-64E0-3F47-A945-A7375B9F176A}"/>
                  </a:ext>
                </a:extLst>
              </p:cNvPr>
              <p:cNvSpPr/>
              <p:nvPr/>
            </p:nvSpPr>
            <p:spPr>
              <a:xfrm>
                <a:off x="554736" y="5291656"/>
                <a:ext cx="4267199" cy="1561325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>
                <a:spAutoFit/>
              </a:bodyPr>
              <a:lstStyle/>
              <a:p>
                <a:pPr marL="90170" marR="617855">
                  <a:lnSpc>
                    <a:spcPct val="100800"/>
                  </a:lnSpc>
                  <a:spcBef>
                    <a:spcPts val="235"/>
                  </a:spcBef>
                </a:pPr>
                <a:r>
                  <a:rPr lang="fr-FR" sz="2400" spc="-5" dirty="0">
                    <a:solidFill>
                      <a:srgbClr val="FFFFFF"/>
                    </a:solidFill>
                    <a:latin typeface="Arial MT"/>
                    <a:cs typeface="Arial MT"/>
                  </a:rPr>
                  <a:t>M</a:t>
                </a:r>
                <a:r>
                  <a:rPr lang="fr-FR" sz="2400" spc="5" dirty="0">
                    <a:solidFill>
                      <a:srgbClr val="FFFFFF"/>
                    </a:solidFill>
                    <a:latin typeface="Arial MT"/>
                    <a:cs typeface="Arial MT"/>
                  </a:rPr>
                  <a:t>odu</a:t>
                </a:r>
                <a:r>
                  <a:rPr lang="fr-FR" sz="2400" dirty="0">
                    <a:solidFill>
                      <a:srgbClr val="FFFFFF"/>
                    </a:solidFill>
                    <a:latin typeface="Arial MT"/>
                    <a:cs typeface="Arial MT"/>
                  </a:rPr>
                  <a:t>le</a:t>
                </a:r>
                <a:r>
                  <a:rPr lang="fr-FR" sz="2400" spc="-114" dirty="0">
                    <a:solidFill>
                      <a:srgbClr val="FFFFFF"/>
                    </a:solidFill>
                    <a:latin typeface="Arial MT"/>
                    <a:cs typeface="Arial MT"/>
                  </a:rPr>
                  <a:t> </a:t>
                </a:r>
                <a:r>
                  <a:rPr lang="fr-FR" sz="2400" dirty="0">
                    <a:solidFill>
                      <a:srgbClr val="FFFFFF"/>
                    </a:solidFill>
                    <a:latin typeface="Arial MT"/>
                    <a:cs typeface="Arial MT"/>
                  </a:rPr>
                  <a:t>4</a:t>
                </a:r>
                <a:r>
                  <a:rPr lang="fr-FR" sz="2400" spc="-114" dirty="0">
                    <a:solidFill>
                      <a:srgbClr val="FFFFFF"/>
                    </a:solidFill>
                    <a:latin typeface="Arial MT"/>
                    <a:cs typeface="Arial MT"/>
                  </a:rPr>
                  <a:t> </a:t>
                </a:r>
                <a:r>
                  <a:rPr lang="fr-FR" sz="2400" dirty="0">
                    <a:solidFill>
                      <a:srgbClr val="FFFFFF"/>
                    </a:solidFill>
                    <a:latin typeface="Arial MT"/>
                    <a:cs typeface="Arial MT"/>
                  </a:rPr>
                  <a:t>:</a:t>
                </a:r>
                <a:r>
                  <a:rPr lang="fr-FR" sz="2400" spc="-114" dirty="0">
                    <a:solidFill>
                      <a:srgbClr val="FFFFFF"/>
                    </a:solidFill>
                    <a:latin typeface="Arial MT"/>
                    <a:cs typeface="Arial MT"/>
                  </a:rPr>
                  <a:t> </a:t>
                </a:r>
                <a:r>
                  <a:rPr lang="fr-FR" sz="2400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C</a:t>
                </a:r>
                <a:r>
                  <a:rPr lang="fr-FR" sz="2400" spc="5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on</a:t>
                </a:r>
                <a:r>
                  <a:rPr lang="fr-FR" sz="2400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si</a:t>
                </a:r>
                <a:r>
                  <a:rPr lang="fr-FR" sz="2400" spc="5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de</a:t>
                </a:r>
                <a:r>
                  <a:rPr lang="fr-FR" sz="2400" spc="-10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r</a:t>
                </a:r>
                <a:r>
                  <a:rPr lang="fr-FR" sz="2400" spc="5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a</a:t>
                </a:r>
                <a:r>
                  <a:rPr lang="fr-FR" sz="2400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ti</a:t>
                </a:r>
                <a:r>
                  <a:rPr lang="fr-FR" sz="2400" spc="5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o</a:t>
                </a:r>
                <a:r>
                  <a:rPr lang="fr-FR" sz="2400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n</a:t>
                </a:r>
                <a:r>
                  <a:rPr lang="fr-FR" sz="2400" spc="-120" dirty="0">
                    <a:solidFill>
                      <a:srgbClr val="FFFFFF"/>
                    </a:solidFill>
                    <a:latin typeface="Arial MT"/>
                    <a:cs typeface="Arial MT"/>
                  </a:rPr>
                  <a:t> </a:t>
                </a:r>
                <a:r>
                  <a:rPr lang="fr-FR" sz="2400" spc="5" dirty="0">
                    <a:solidFill>
                      <a:srgbClr val="FFFFFF"/>
                    </a:solidFill>
                    <a:latin typeface="Arial MT"/>
                    <a:cs typeface="Arial MT"/>
                  </a:rPr>
                  <a:t>o</a:t>
                </a:r>
                <a:r>
                  <a:rPr lang="fr-FR" sz="2400" dirty="0">
                    <a:solidFill>
                      <a:srgbClr val="FFFFFF"/>
                    </a:solidFill>
                    <a:latin typeface="Arial MT"/>
                    <a:cs typeface="Arial MT"/>
                  </a:rPr>
                  <a:t>f</a:t>
                </a:r>
                <a:r>
                  <a:rPr lang="fr-FR" sz="2400" spc="-114" dirty="0">
                    <a:solidFill>
                      <a:srgbClr val="FFFFFF"/>
                    </a:solidFill>
                    <a:latin typeface="Arial MT"/>
                    <a:cs typeface="Arial MT"/>
                  </a:rPr>
                  <a:t> </a:t>
                </a:r>
                <a:r>
                  <a:rPr lang="fr-FR" sz="2400" spc="5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Gender</a:t>
                </a:r>
                <a:r>
                  <a:rPr lang="fr-FR" sz="2400" spc="5" dirty="0">
                    <a:solidFill>
                      <a:srgbClr val="FFFFFF"/>
                    </a:solidFill>
                    <a:latin typeface="Arial MT"/>
                    <a:cs typeface="Arial MT"/>
                  </a:rPr>
                  <a:t>  </a:t>
                </a:r>
                <a:r>
                  <a:rPr lang="fr-FR" sz="2400" dirty="0">
                    <a:solidFill>
                      <a:srgbClr val="FFFFFF"/>
                    </a:solidFill>
                    <a:latin typeface="Arial MT"/>
                    <a:cs typeface="Arial MT"/>
                  </a:rPr>
                  <a:t>iss</a:t>
                </a:r>
                <a:r>
                  <a:rPr lang="fr-FR" sz="2400" spc="5" dirty="0">
                    <a:solidFill>
                      <a:srgbClr val="FFFFFF"/>
                    </a:solidFill>
                    <a:latin typeface="Arial MT"/>
                    <a:cs typeface="Arial MT"/>
                  </a:rPr>
                  <a:t>u</a:t>
                </a:r>
                <a:r>
                  <a:rPr lang="fr-FR" sz="2400" dirty="0">
                    <a:solidFill>
                      <a:srgbClr val="FFFFFF"/>
                    </a:solidFill>
                    <a:latin typeface="Arial MT"/>
                    <a:cs typeface="Arial MT"/>
                  </a:rPr>
                  <a:t>e</a:t>
                </a:r>
                <a:r>
                  <a:rPr lang="fr-FR" sz="2400" spc="-114" dirty="0">
                    <a:solidFill>
                      <a:srgbClr val="FFFFFF"/>
                    </a:solidFill>
                    <a:latin typeface="Arial MT"/>
                    <a:cs typeface="Arial MT"/>
                  </a:rPr>
                  <a:t> </a:t>
                </a:r>
                <a:r>
                  <a:rPr lang="fr-FR" sz="2400" dirty="0">
                    <a:solidFill>
                      <a:srgbClr val="FFFFFF"/>
                    </a:solidFill>
                    <a:latin typeface="Arial MT"/>
                    <a:cs typeface="Arial MT"/>
                  </a:rPr>
                  <a:t>in</a:t>
                </a:r>
                <a:r>
                  <a:rPr lang="fr-FR" sz="2400" spc="-114" dirty="0">
                    <a:solidFill>
                      <a:srgbClr val="FFFFFF"/>
                    </a:solidFill>
                    <a:latin typeface="Arial MT"/>
                    <a:cs typeface="Arial MT"/>
                  </a:rPr>
                  <a:t> </a:t>
                </a:r>
                <a:r>
                  <a:rPr lang="fr-FR" sz="2400" spc="5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p</a:t>
                </a:r>
                <a:r>
                  <a:rPr lang="fr-FR" sz="2400" spc="-10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r</a:t>
                </a:r>
                <a:r>
                  <a:rPr lang="fr-FR" sz="2400" spc="5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o</a:t>
                </a:r>
                <a:r>
                  <a:rPr lang="fr-FR" sz="2400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j</a:t>
                </a:r>
                <a:r>
                  <a:rPr lang="fr-FR" sz="2400" spc="5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e</a:t>
                </a:r>
                <a:r>
                  <a:rPr lang="fr-FR" sz="2400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ct</a:t>
                </a:r>
                <a:r>
                  <a:rPr lang="fr-FR" sz="2400" spc="-114" dirty="0">
                    <a:solidFill>
                      <a:srgbClr val="FFFFFF"/>
                    </a:solidFill>
                    <a:latin typeface="Arial MT"/>
                    <a:cs typeface="Arial MT"/>
                  </a:rPr>
                  <a:t> </a:t>
                </a:r>
                <a:r>
                  <a:rPr lang="fr-FR" sz="2400" spc="5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p</a:t>
                </a:r>
                <a:r>
                  <a:rPr lang="fr-FR" sz="2400" spc="-10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r</a:t>
                </a:r>
                <a:r>
                  <a:rPr lang="fr-FR" sz="2400" spc="5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epa</a:t>
                </a:r>
                <a:r>
                  <a:rPr lang="fr-FR" sz="2400" spc="-10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r</a:t>
                </a:r>
                <a:r>
                  <a:rPr lang="fr-FR" sz="2400" spc="5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a</a:t>
                </a:r>
                <a:r>
                  <a:rPr lang="fr-FR" sz="2400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ti</a:t>
                </a:r>
                <a:r>
                  <a:rPr lang="fr-FR" sz="2400" spc="5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o</a:t>
                </a:r>
                <a:r>
                  <a:rPr lang="fr-FR" sz="2400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n</a:t>
                </a:r>
                <a:r>
                  <a:rPr lang="fr-FR" sz="2400" spc="-110" dirty="0">
                    <a:solidFill>
                      <a:srgbClr val="FFFFFF"/>
                    </a:solidFill>
                    <a:latin typeface="Arial MT"/>
                    <a:cs typeface="Arial MT"/>
                  </a:rPr>
                  <a:t> </a:t>
                </a:r>
                <a:r>
                  <a:rPr lang="fr-FR" sz="2400" spc="5" dirty="0">
                    <a:solidFill>
                      <a:srgbClr val="FFFFFF"/>
                    </a:solidFill>
                    <a:latin typeface="Arial MT"/>
                    <a:cs typeface="Arial MT"/>
                  </a:rPr>
                  <a:t>and  </a:t>
                </a:r>
                <a:r>
                  <a:rPr lang="fr-FR" sz="2400" dirty="0" err="1">
                    <a:solidFill>
                      <a:srgbClr val="FFFFFF"/>
                    </a:solidFill>
                    <a:latin typeface="Arial MT"/>
                    <a:cs typeface="Arial MT"/>
                  </a:rPr>
                  <a:t>implementation</a:t>
                </a:r>
                <a:endParaRPr lang="fr-FR" sz="2400" dirty="0">
                  <a:solidFill>
                    <a:srgbClr val="FFFFFF"/>
                  </a:solidFill>
                  <a:latin typeface="Arial MT"/>
                  <a:cs typeface="Arial MT"/>
                </a:endParaRPr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010CD96-FBFB-F84F-92B2-D2BA77AE913C}"/>
                </a:ext>
              </a:extLst>
            </p:cNvPr>
            <p:cNvSpPr/>
            <p:nvPr/>
          </p:nvSpPr>
          <p:spPr>
            <a:xfrm>
              <a:off x="5023734" y="2590800"/>
              <a:ext cx="4046072" cy="2677656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fr-FR" sz="24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Module 2 : Analyse of </a:t>
              </a:r>
              <a:r>
                <a:rPr lang="fr-FR" sz="2400" b="1" dirty="0" err="1">
                  <a:solidFill>
                    <a:srgbClr val="C00000"/>
                  </a:solidFill>
                  <a:latin typeface="arial" panose="020B0604020202020204" pitchFamily="34" charset="0"/>
                </a:rPr>
                <a:t>activities</a:t>
              </a:r>
              <a:r>
                <a:rPr lang="fr-FR" sz="24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 </a:t>
              </a:r>
              <a:r>
                <a:rPr lang="fr-FR" sz="2400" b="1" dirty="0" err="1">
                  <a:solidFill>
                    <a:srgbClr val="C00000"/>
                  </a:solidFill>
                  <a:latin typeface="arial" panose="020B0604020202020204" pitchFamily="34" charset="0"/>
                </a:rPr>
                <a:t>related</a:t>
              </a:r>
              <a:r>
                <a:rPr lang="fr-FR" sz="24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 to agriculture, </a:t>
              </a:r>
              <a:r>
                <a:rPr lang="fr-FR" sz="2400" b="1" dirty="0" err="1">
                  <a:solidFill>
                    <a:srgbClr val="C00000"/>
                  </a:solidFill>
                  <a:latin typeface="arial" panose="020B0604020202020204" pitchFamily="34" charset="0"/>
                </a:rPr>
                <a:t>livestock</a:t>
              </a:r>
              <a:r>
                <a:rPr lang="fr-FR" sz="24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 production, </a:t>
              </a:r>
              <a:r>
                <a:rPr lang="fr-FR" sz="2400" b="1" dirty="0" err="1">
                  <a:solidFill>
                    <a:srgbClr val="C00000"/>
                  </a:solidFill>
                  <a:latin typeface="arial" panose="020B0604020202020204" pitchFamily="34" charset="0"/>
                </a:rPr>
                <a:t>fishering</a:t>
              </a:r>
              <a:r>
                <a:rPr lang="fr-FR" sz="24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, </a:t>
              </a:r>
              <a:r>
                <a:rPr lang="fr-FR" sz="2400" b="1" dirty="0" err="1">
                  <a:solidFill>
                    <a:srgbClr val="C00000"/>
                  </a:solidFill>
                  <a:latin typeface="arial" panose="020B0604020202020204" pitchFamily="34" charset="0"/>
                </a:rPr>
                <a:t>wild</a:t>
              </a:r>
              <a:r>
                <a:rPr lang="fr-FR" sz="24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 animal, </a:t>
              </a:r>
              <a:r>
                <a:rPr lang="fr-FR" sz="2400" b="1" dirty="0" err="1">
                  <a:solidFill>
                    <a:srgbClr val="C00000"/>
                  </a:solidFill>
                  <a:latin typeface="arial" panose="020B0604020202020204" pitchFamily="34" charset="0"/>
                </a:rPr>
                <a:t>mining</a:t>
              </a:r>
              <a:r>
                <a:rPr lang="fr-FR" sz="24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 to </a:t>
              </a:r>
              <a:r>
                <a:rPr lang="fr-FR" sz="2400" b="1" dirty="0" err="1">
                  <a:solidFill>
                    <a:srgbClr val="C00000"/>
                  </a:solidFill>
                  <a:latin typeface="arial" panose="020B0604020202020204" pitchFamily="34" charset="0"/>
                </a:rPr>
                <a:t>climate</a:t>
              </a:r>
              <a:r>
                <a:rPr lang="fr-FR" sz="24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 change and </a:t>
              </a:r>
              <a:r>
                <a:rPr lang="fr-FR" sz="2400" b="1" dirty="0" err="1">
                  <a:solidFill>
                    <a:srgbClr val="C00000"/>
                  </a:solidFill>
                  <a:latin typeface="arial" panose="020B0604020202020204" pitchFamily="34" charset="0"/>
                </a:rPr>
                <a:t>developement</a:t>
              </a:r>
              <a:r>
                <a:rPr lang="fr-FR" sz="24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 of adaptation option</a:t>
              </a:r>
              <a:endParaRPr lang="fr-GH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8B9F859-B333-9347-99E8-9E3E1D4F2C76}"/>
                </a:ext>
              </a:extLst>
            </p:cNvPr>
            <p:cNvSpPr/>
            <p:nvPr/>
          </p:nvSpPr>
          <p:spPr>
            <a:xfrm>
              <a:off x="4965819" y="1512838"/>
              <a:ext cx="4101981" cy="115416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fr-FR" sz="23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Module 1 : (GIRE) Integrated Management of water </a:t>
              </a:r>
              <a:r>
                <a:rPr lang="fr-FR" sz="2300" b="1" dirty="0" err="1">
                  <a:solidFill>
                    <a:schemeClr val="bg1"/>
                  </a:solidFill>
                  <a:latin typeface="arial" panose="020B0604020202020204" pitchFamily="34" charset="0"/>
                </a:rPr>
                <a:t>resources</a:t>
              </a:r>
              <a:endParaRPr lang="fr-GH" sz="23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EC720D4-BFA7-E441-9816-941D909C3BAE}"/>
                </a:ext>
              </a:extLst>
            </p:cNvPr>
            <p:cNvSpPr/>
            <p:nvPr/>
          </p:nvSpPr>
          <p:spPr>
            <a:xfrm>
              <a:off x="4401831" y="5283680"/>
              <a:ext cx="4714737" cy="1508105"/>
            </a:xfrm>
            <a:prstGeom prst="rect">
              <a:avLst/>
            </a:prstGeom>
            <a:solidFill>
              <a:srgbClr val="008F00"/>
            </a:solidFill>
          </p:spPr>
          <p:txBody>
            <a:bodyPr wrap="square">
              <a:spAutoFit/>
            </a:bodyPr>
            <a:lstStyle/>
            <a:p>
              <a:pPr marL="80645" marR="573405" algn="just">
                <a:lnSpc>
                  <a:spcPct val="99700"/>
                </a:lnSpc>
                <a:spcBef>
                  <a:spcPts val="340"/>
                </a:spcBef>
              </a:pPr>
              <a:r>
                <a:rPr lang="fr-FR" sz="23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Module 3 : </a:t>
              </a:r>
              <a:r>
                <a:rPr lang="fr-FR" sz="2300" b="1" dirty="0" err="1">
                  <a:solidFill>
                    <a:schemeClr val="bg1"/>
                  </a:solidFill>
                  <a:latin typeface="arial" panose="020B0604020202020204" pitchFamily="34" charset="0"/>
                </a:rPr>
                <a:t>Approaches</a:t>
              </a:r>
              <a:r>
                <a:rPr lang="fr-FR" sz="23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 and  techniques for </a:t>
              </a:r>
              <a:r>
                <a:rPr lang="fr-FR" sz="2300" b="1" dirty="0" err="1">
                  <a:solidFill>
                    <a:schemeClr val="bg1"/>
                  </a:solidFill>
                  <a:latin typeface="arial" panose="020B0604020202020204" pitchFamily="34" charset="0"/>
                </a:rPr>
                <a:t>degraded</a:t>
              </a:r>
              <a:r>
                <a:rPr lang="fr-FR" sz="23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 lands,  </a:t>
              </a:r>
              <a:r>
                <a:rPr lang="fr-FR" sz="2300" b="1" dirty="0" err="1">
                  <a:solidFill>
                    <a:schemeClr val="bg1"/>
                  </a:solidFill>
                  <a:latin typeface="arial" panose="020B0604020202020204" pitchFamily="34" charset="0"/>
                </a:rPr>
                <a:t>banks</a:t>
              </a:r>
              <a:r>
                <a:rPr lang="fr-FR" sz="23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 and </a:t>
              </a:r>
              <a:r>
                <a:rPr lang="fr-FR" sz="2300" b="1" dirty="0" err="1">
                  <a:solidFill>
                    <a:schemeClr val="bg1"/>
                  </a:solidFill>
                  <a:latin typeface="arial" panose="020B0604020202020204" pitchFamily="34" charset="0"/>
                </a:rPr>
                <a:t>forest</a:t>
              </a:r>
              <a:r>
                <a:rPr lang="fr-FR" sz="23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fr-FR" sz="2300" b="1" dirty="0" err="1">
                  <a:solidFill>
                    <a:schemeClr val="bg1"/>
                  </a:solidFill>
                  <a:latin typeface="arial" panose="020B0604020202020204" pitchFamily="34" charset="0"/>
                </a:rPr>
                <a:t>landscapes</a:t>
              </a:r>
              <a:r>
                <a:rPr lang="fr-FR" sz="23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  restauration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877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1181761" y="251937"/>
            <a:ext cx="6753584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3200">
                <a:solidFill>
                  <a:srgbClr val="77933C"/>
                </a:solidFill>
                <a:latin typeface="Calibri"/>
              </a:rPr>
              <a:t>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" y="6725926"/>
            <a:ext cx="9170892" cy="1320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1"/>
          <p:cNvSpPr/>
          <p:nvPr/>
        </p:nvSpPr>
        <p:spPr>
          <a:xfrm>
            <a:off x="379735" y="278555"/>
            <a:ext cx="8352925" cy="64633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3600">
                <a:solidFill>
                  <a:srgbClr val="739427"/>
                </a:solidFill>
                <a:latin typeface="Calibri"/>
              </a:rPr>
              <a:t> </a:t>
            </a:r>
            <a:endParaRPr lang="fr-BE" sz="3600">
              <a:solidFill>
                <a:srgbClr val="77933C"/>
              </a:solidFill>
              <a:latin typeface="Calibri"/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3170623" y="917374"/>
            <a:ext cx="2375767" cy="646331"/>
          </a:xfrm>
          <a:prstGeom prst="rect">
            <a:avLst/>
          </a:prstGeom>
          <a:solidFill>
            <a:srgbClr val="008F0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anchor="t" anchorCtr="1" compatLnSpc="1">
            <a:spAutoFit/>
          </a:bodyPr>
          <a:lstStyle/>
          <a:p>
            <a:pPr algn="ctr" fontAlgn="t"/>
            <a:r>
              <a:rPr lang="fr-BE" b="1" dirty="0">
                <a:solidFill>
                  <a:schemeClr val="bg1"/>
                </a:solidFill>
                <a:latin typeface="Calibri Light" panose="020F0302020204030204" pitchFamily="34" charset="0"/>
              </a:rPr>
              <a:t>Training of </a:t>
            </a:r>
            <a:r>
              <a:rPr lang="fr-BE" b="1" dirty="0" err="1">
                <a:solidFill>
                  <a:schemeClr val="bg1"/>
                </a:solidFill>
                <a:latin typeface="Calibri Light" panose="020F0302020204030204" pitchFamily="34" charset="0"/>
              </a:rPr>
              <a:t>trainers</a:t>
            </a:r>
            <a:r>
              <a:rPr lang="fr-BE" b="1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</a:p>
          <a:p>
            <a:pPr algn="ctr" fontAlgn="t"/>
            <a:r>
              <a:rPr lang="fr-BE" b="1" dirty="0">
                <a:solidFill>
                  <a:schemeClr val="bg1"/>
                </a:solidFill>
                <a:latin typeface="Calibri Light" panose="020F0302020204030204" pitchFamily="34" charset="0"/>
              </a:rPr>
              <a:t>(VC, Dean, </a:t>
            </a:r>
            <a:r>
              <a:rPr lang="fr-BE" b="1" dirty="0" err="1">
                <a:solidFill>
                  <a:schemeClr val="bg1"/>
                </a:solidFill>
                <a:latin typeface="Calibri Light" panose="020F0302020204030204" pitchFamily="34" charset="0"/>
              </a:rPr>
              <a:t>Lecturers</a:t>
            </a:r>
            <a:r>
              <a:rPr lang="fr-BE" b="1" dirty="0">
                <a:solidFill>
                  <a:schemeClr val="bg1"/>
                </a:solidFill>
                <a:latin typeface="Calibri Light" panose="020F0302020204030204" pitchFamily="34" charset="0"/>
              </a:rPr>
              <a:t>)</a:t>
            </a:r>
            <a:endParaRPr lang="fr-BE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4" name="Rectangle 10"/>
          <p:cNvSpPr/>
          <p:nvPr/>
        </p:nvSpPr>
        <p:spPr>
          <a:xfrm>
            <a:off x="6107904" y="878720"/>
            <a:ext cx="2762188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fontAlgn="t"/>
            <a:r>
              <a:rPr lang="fr-BE" sz="1200" b="1" dirty="0">
                <a:solidFill>
                  <a:srgbClr val="0070C0"/>
                </a:solidFill>
                <a:latin typeface="Calibri Light" panose="020F0302020204030204" pitchFamily="34" charset="0"/>
              </a:rPr>
              <a:t>Dates et places</a:t>
            </a:r>
          </a:p>
          <a:p>
            <a:pPr fontAlgn="t"/>
            <a:r>
              <a:rPr lang="fr-BE" sz="1200" b="1" dirty="0">
                <a:solidFill>
                  <a:srgbClr val="0070C0"/>
                </a:solidFill>
                <a:latin typeface="Calibri Light" panose="020F0302020204030204" pitchFamily="34" charset="0"/>
              </a:rPr>
              <a:t>Module 1- Benin</a:t>
            </a:r>
          </a:p>
          <a:p>
            <a:pPr fontAlgn="t"/>
            <a:r>
              <a:rPr lang="fr-BE" sz="1200" b="1" dirty="0">
                <a:solidFill>
                  <a:srgbClr val="0070C0"/>
                </a:solidFill>
                <a:latin typeface="Calibri Light" panose="020F0302020204030204" pitchFamily="34" charset="0"/>
              </a:rPr>
              <a:t>Module 2-Niger</a:t>
            </a:r>
          </a:p>
          <a:p>
            <a:pPr fontAlgn="t"/>
            <a:r>
              <a:rPr lang="fr-BE" sz="1200" b="1" dirty="0">
                <a:solidFill>
                  <a:srgbClr val="0070C0"/>
                </a:solidFill>
                <a:latin typeface="Calibri Light" panose="020F0302020204030204" pitchFamily="34" charset="0"/>
              </a:rPr>
              <a:t>Module 3- Côte d’ivoire</a:t>
            </a:r>
          </a:p>
          <a:p>
            <a:pPr fontAlgn="t"/>
            <a:r>
              <a:rPr lang="fr-BE" sz="1200" b="1" dirty="0">
                <a:solidFill>
                  <a:srgbClr val="0070C0"/>
                </a:solidFill>
                <a:latin typeface="Calibri Light" panose="020F0302020204030204" pitchFamily="34" charset="0"/>
              </a:rPr>
              <a:t>Module 4- Ouagadougou</a:t>
            </a:r>
            <a:endParaRPr lang="fr-BE" sz="1200" dirty="0">
              <a:solidFill>
                <a:srgbClr val="0070C0"/>
              </a:solidFill>
              <a:latin typeface="Calibri Light" panose="020F0302020204030204" pitchFamily="34" charset="0"/>
            </a:endParaRPr>
          </a:p>
        </p:txBody>
      </p:sp>
      <p:sp>
        <p:nvSpPr>
          <p:cNvPr id="15" name="Rectangle 10"/>
          <p:cNvSpPr/>
          <p:nvPr/>
        </p:nvSpPr>
        <p:spPr>
          <a:xfrm>
            <a:off x="2087932" y="2590800"/>
            <a:ext cx="3790718" cy="646331"/>
          </a:xfrm>
          <a:prstGeom prst="rect">
            <a:avLst/>
          </a:prstGeom>
          <a:solidFill>
            <a:srgbClr val="008F0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anchor="t" anchorCtr="1" compatLnSpc="1">
            <a:spAutoFit/>
          </a:bodyPr>
          <a:lstStyle/>
          <a:p>
            <a:pPr algn="ctr" fontAlgn="t"/>
            <a:r>
              <a:rPr lang="fr-BE" b="1" dirty="0">
                <a:solidFill>
                  <a:schemeClr val="bg1"/>
                </a:solidFill>
                <a:latin typeface="Calibri Light" panose="020F0302020204030204" pitchFamily="34" charset="0"/>
              </a:rPr>
              <a:t>Training of </a:t>
            </a:r>
            <a:r>
              <a:rPr lang="fr-BE" b="1" dirty="0" err="1">
                <a:solidFill>
                  <a:schemeClr val="bg1"/>
                </a:solidFill>
                <a:latin typeface="Calibri Light" panose="020F0302020204030204" pitchFamily="34" charset="0"/>
              </a:rPr>
              <a:t>trainers</a:t>
            </a:r>
            <a:r>
              <a:rPr lang="fr-BE" b="1" dirty="0">
                <a:solidFill>
                  <a:schemeClr val="bg1"/>
                </a:solidFill>
                <a:latin typeface="Calibri Light" panose="020F0302020204030204" pitchFamily="34" charset="0"/>
              </a:rPr>
              <a:t> </a:t>
            </a:r>
          </a:p>
          <a:p>
            <a:pPr algn="ctr" fontAlgn="t"/>
            <a:r>
              <a:rPr lang="fr-BE" b="1" dirty="0">
                <a:solidFill>
                  <a:schemeClr val="bg1"/>
                </a:solidFill>
                <a:latin typeface="Calibri Light" panose="020F0302020204030204" pitchFamily="34" charset="0"/>
              </a:rPr>
              <a:t>(VC, Dean, </a:t>
            </a:r>
            <a:r>
              <a:rPr lang="fr-BE" b="1" dirty="0" err="1">
                <a:solidFill>
                  <a:schemeClr val="bg1"/>
                </a:solidFill>
                <a:latin typeface="Calibri Light" panose="020F0302020204030204" pitchFamily="34" charset="0"/>
              </a:rPr>
              <a:t>Lecturers</a:t>
            </a:r>
            <a:r>
              <a:rPr lang="fr-BE" b="1" dirty="0">
                <a:solidFill>
                  <a:schemeClr val="bg1"/>
                </a:solidFill>
                <a:latin typeface="Calibri Light" panose="020F0302020204030204" pitchFamily="34" charset="0"/>
              </a:rPr>
              <a:t>)</a:t>
            </a:r>
            <a:endParaRPr lang="fr-BE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8" name="Rectangle 10"/>
          <p:cNvSpPr/>
          <p:nvPr/>
        </p:nvSpPr>
        <p:spPr>
          <a:xfrm>
            <a:off x="506158" y="5375707"/>
            <a:ext cx="2375767" cy="646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anchorCtr="1" compatLnSpc="1">
            <a:spAutoFit/>
          </a:bodyPr>
          <a:lstStyle/>
          <a:p>
            <a:pPr algn="ctr" fontAlgn="t"/>
            <a:r>
              <a:rPr lang="fr-BE" b="1" dirty="0">
                <a:solidFill>
                  <a:schemeClr val="bg1"/>
                </a:solidFill>
                <a:latin typeface="Calibri Light" panose="020F0302020204030204" pitchFamily="34" charset="0"/>
              </a:rPr>
              <a:t>Formations des acteurs ABN</a:t>
            </a:r>
            <a:endParaRPr lang="fr-BE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9" name="Rectangle 10"/>
          <p:cNvSpPr/>
          <p:nvPr/>
        </p:nvSpPr>
        <p:spPr>
          <a:xfrm>
            <a:off x="5489923" y="5368906"/>
            <a:ext cx="2375767" cy="646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anchorCtr="1" compatLnSpc="1">
            <a:spAutoFit/>
          </a:bodyPr>
          <a:lstStyle/>
          <a:p>
            <a:pPr algn="ctr" fontAlgn="t"/>
            <a:r>
              <a:rPr lang="fr-BE" b="1" dirty="0">
                <a:solidFill>
                  <a:schemeClr val="bg1"/>
                </a:solidFill>
                <a:latin typeface="Calibri Light" panose="020F0302020204030204" pitchFamily="34" charset="0"/>
              </a:rPr>
              <a:t>Formations des acteurs ABN</a:t>
            </a:r>
            <a:endParaRPr lang="fr-BE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21" name="Connecteur droit avec flèche 20"/>
          <p:cNvCxnSpPr>
            <a:stCxn id="6" idx="2"/>
            <a:endCxn id="15" idx="0"/>
          </p:cNvCxnSpPr>
          <p:nvPr/>
        </p:nvCxnSpPr>
        <p:spPr>
          <a:xfrm flipH="1">
            <a:off x="3983291" y="1563705"/>
            <a:ext cx="375216" cy="102709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50" idx="2"/>
            <a:endCxn id="18" idx="0"/>
          </p:cNvCxnSpPr>
          <p:nvPr/>
        </p:nvCxnSpPr>
        <p:spPr>
          <a:xfrm flipH="1">
            <a:off x="1694042" y="3853709"/>
            <a:ext cx="1168748" cy="152199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cxnSpLocks/>
            <a:stCxn id="76" idx="2"/>
            <a:endCxn id="19" idx="0"/>
          </p:cNvCxnSpPr>
          <p:nvPr/>
        </p:nvCxnSpPr>
        <p:spPr>
          <a:xfrm>
            <a:off x="4766710" y="3853709"/>
            <a:ext cx="1911097" cy="151519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2087931" y="3268934"/>
            <a:ext cx="1549718" cy="584775"/>
          </a:xfrm>
          <a:prstGeom prst="rect">
            <a:avLst/>
          </a:prstGeom>
          <a:solidFill>
            <a:srgbClr val="008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1600" dirty="0"/>
              <a:t>Cible 1: </a:t>
            </a:r>
            <a:r>
              <a:rPr lang="fr-GH" sz="1600" dirty="0"/>
              <a:t>cadres techniques</a:t>
            </a:r>
            <a:r>
              <a:rPr lang="fr-BE" sz="1600" dirty="0"/>
              <a:t> 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111053" y="1917575"/>
            <a:ext cx="200002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BE" sz="1200" b="1" dirty="0">
                <a:latin typeface="Calibri Light" panose="020F0302020204030204" pitchFamily="34" charset="0"/>
              </a:rPr>
              <a:t>Nécessité d’avoir la liste des personnes à former</a:t>
            </a:r>
            <a:endParaRPr lang="fr-BE" sz="1200" dirty="0">
              <a:latin typeface="Calibri Light" panose="020F0302020204030204" pitchFamily="34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605155" y="3976300"/>
            <a:ext cx="4534126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fr-BE" sz="1400" dirty="0"/>
              <a:t>Communication du planning des </a:t>
            </a:r>
          </a:p>
          <a:p>
            <a:pPr algn="ctr"/>
            <a:r>
              <a:rPr lang="fr-BE" sz="1400" dirty="0"/>
              <a:t>formations répliquées par les formateurs: Tableau De </a:t>
            </a:r>
            <a:r>
              <a:rPr lang="fr-BE" sz="1400" dirty="0" err="1"/>
              <a:t>Board</a:t>
            </a:r>
            <a:endParaRPr lang="fr-BE" sz="1400" dirty="0"/>
          </a:p>
        </p:txBody>
      </p:sp>
      <p:sp>
        <p:nvSpPr>
          <p:cNvPr id="76" name="ZoneTexte 75"/>
          <p:cNvSpPr txBox="1"/>
          <p:nvPr/>
        </p:nvSpPr>
        <p:spPr>
          <a:xfrm>
            <a:off x="3654770" y="3268934"/>
            <a:ext cx="2223880" cy="584775"/>
          </a:xfrm>
          <a:prstGeom prst="rect">
            <a:avLst/>
          </a:prstGeom>
          <a:solidFill>
            <a:srgbClr val="008F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1600" dirty="0"/>
              <a:t>Cible 2 : </a:t>
            </a:r>
            <a:r>
              <a:rPr lang="fr-GH" sz="1600" dirty="0"/>
              <a:t>experts des Unités spécialisées </a:t>
            </a:r>
            <a:endParaRPr lang="fr-BE" sz="1600" dirty="0"/>
          </a:p>
        </p:txBody>
      </p:sp>
      <p:cxnSp>
        <p:nvCxnSpPr>
          <p:cNvPr id="25" name="Connecteur droit 24"/>
          <p:cNvCxnSpPr/>
          <p:nvPr/>
        </p:nvCxnSpPr>
        <p:spPr>
          <a:xfrm>
            <a:off x="5513470" y="1386551"/>
            <a:ext cx="59443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endCxn id="68" idx="1"/>
          </p:cNvCxnSpPr>
          <p:nvPr/>
        </p:nvCxnSpPr>
        <p:spPr>
          <a:xfrm flipH="1" flipV="1">
            <a:off x="1605155" y="4237910"/>
            <a:ext cx="211093" cy="193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111053" y="4477031"/>
            <a:ext cx="200002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BE" sz="1200" b="1" dirty="0">
                <a:latin typeface="Calibri Light" panose="020F0302020204030204" pitchFamily="34" charset="0"/>
              </a:rPr>
              <a:t>Déploiement de la formation</a:t>
            </a:r>
          </a:p>
          <a:p>
            <a:r>
              <a:rPr lang="fr-BE" sz="1200" b="1" dirty="0">
                <a:latin typeface="Calibri Light" panose="020F0302020204030204" pitchFamily="34" charset="0"/>
              </a:rPr>
              <a:t>Cible a connaitre</a:t>
            </a:r>
            <a:endParaRPr lang="fr-BE" sz="1200" dirty="0">
              <a:latin typeface="Calibri Light" panose="020F0302020204030204" pitchFamily="34" charset="0"/>
            </a:endParaRPr>
          </a:p>
        </p:txBody>
      </p:sp>
      <p:cxnSp>
        <p:nvCxnSpPr>
          <p:cNvPr id="60" name="Connecteur droit 59"/>
          <p:cNvCxnSpPr>
            <a:cxnSpLocks/>
            <a:endCxn id="63" idx="1"/>
          </p:cNvCxnSpPr>
          <p:nvPr/>
        </p:nvCxnSpPr>
        <p:spPr>
          <a:xfrm>
            <a:off x="60876" y="4976974"/>
            <a:ext cx="292073" cy="14732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2314216" y="35861"/>
            <a:ext cx="6753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/>
              <a:t>CASCADE TRAINING CAPACITY BUILDING FOR ADAPTATION AND RESPONSE OF PIDACC/BN STAKEHOLDERS IN TERMS OF CLIMATE CHANGE</a:t>
            </a:r>
          </a:p>
        </p:txBody>
      </p:sp>
      <p:sp>
        <p:nvSpPr>
          <p:cNvPr id="69" name="Ellipse 68"/>
          <p:cNvSpPr/>
          <p:nvPr/>
        </p:nvSpPr>
        <p:spPr>
          <a:xfrm>
            <a:off x="173436" y="815543"/>
            <a:ext cx="1363540" cy="105788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/>
              <a:t>List</a:t>
            </a:r>
          </a:p>
        </p:txBody>
      </p:sp>
      <p:sp>
        <p:nvSpPr>
          <p:cNvPr id="77" name="Ellipse 76"/>
          <p:cNvSpPr/>
          <p:nvPr/>
        </p:nvSpPr>
        <p:spPr>
          <a:xfrm>
            <a:off x="1594366" y="625445"/>
            <a:ext cx="1363540" cy="1057880"/>
          </a:xfrm>
          <a:prstGeom prst="ellipse">
            <a:avLst/>
          </a:prstGeom>
          <a:solidFill>
            <a:srgbClr val="00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/>
              <a:t>En vert : mis en œuvre par WASCAL-UAM</a:t>
            </a:r>
          </a:p>
        </p:txBody>
      </p:sp>
      <p:sp>
        <p:nvSpPr>
          <p:cNvPr id="45" name="Ellipse 44"/>
          <p:cNvSpPr/>
          <p:nvPr/>
        </p:nvSpPr>
        <p:spPr>
          <a:xfrm>
            <a:off x="2976643" y="879778"/>
            <a:ext cx="403444" cy="25814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46" name="Ellipse 45"/>
          <p:cNvSpPr/>
          <p:nvPr/>
        </p:nvSpPr>
        <p:spPr>
          <a:xfrm>
            <a:off x="2314522" y="2055357"/>
            <a:ext cx="403444" cy="25814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49" name="Ellipse 48"/>
          <p:cNvSpPr/>
          <p:nvPr/>
        </p:nvSpPr>
        <p:spPr>
          <a:xfrm>
            <a:off x="352949" y="5220213"/>
            <a:ext cx="403444" cy="25814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51" name="Ellipse 50"/>
          <p:cNvSpPr/>
          <p:nvPr/>
        </p:nvSpPr>
        <p:spPr>
          <a:xfrm>
            <a:off x="5489923" y="2323079"/>
            <a:ext cx="403444" cy="25814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53" name="Ellipse 52"/>
          <p:cNvSpPr/>
          <p:nvPr/>
        </p:nvSpPr>
        <p:spPr>
          <a:xfrm>
            <a:off x="5206294" y="5210377"/>
            <a:ext cx="403444" cy="25814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000" b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352949" y="6157813"/>
            <a:ext cx="7812100" cy="584775"/>
          </a:xfrm>
          <a:prstGeom prst="rect">
            <a:avLst/>
          </a:prstGeom>
          <a:solidFill>
            <a:schemeClr val="tx1">
              <a:alpha val="98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BE" sz="1600" dirty="0"/>
              <a:t>Duplication par les personnes formées, autant de fois que nécessaire pour former </a:t>
            </a:r>
            <a:r>
              <a:rPr lang="fr-GH" sz="1600" dirty="0"/>
              <a:t>4 millions de petits producteurs (trices) dans les neuf (9) pays du bassin du Niger dont 51% de femmes </a:t>
            </a:r>
            <a:endParaRPr lang="fr-BE" sz="1600" dirty="0"/>
          </a:p>
        </p:txBody>
      </p:sp>
      <p:sp>
        <p:nvSpPr>
          <p:cNvPr id="64" name="Rectangle 10"/>
          <p:cNvSpPr/>
          <p:nvPr/>
        </p:nvSpPr>
        <p:spPr>
          <a:xfrm>
            <a:off x="2899155" y="5485803"/>
            <a:ext cx="2375765" cy="461665"/>
          </a:xfrm>
          <a:prstGeom prst="rect">
            <a:avLst/>
          </a:prstGeom>
          <a:solidFill>
            <a:srgbClr val="FFFF00"/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fontAlgn="t"/>
            <a:r>
              <a:rPr lang="fr-BE" sz="1200" b="1" dirty="0">
                <a:solidFill>
                  <a:srgbClr val="0070C0"/>
                </a:solidFill>
                <a:latin typeface="Calibri Light" panose="020F0302020204030204" pitchFamily="34" charset="0"/>
              </a:rPr>
              <a:t>+  if coaching nécessaire ABN de discuter avec WASCAL et UAM</a:t>
            </a:r>
            <a:endParaRPr lang="fr-BE" sz="1200" dirty="0">
              <a:solidFill>
                <a:srgbClr val="0070C0"/>
              </a:solidFill>
              <a:latin typeface="Calibri Light" panose="020F0302020204030204" pitchFamily="34" charset="0"/>
            </a:endParaRPr>
          </a:p>
        </p:txBody>
      </p:sp>
      <p:sp>
        <p:nvSpPr>
          <p:cNvPr id="39" name="Rectangle 10">
            <a:extLst>
              <a:ext uri="{FF2B5EF4-FFF2-40B4-BE49-F238E27FC236}">
                <a16:creationId xmlns:a16="http://schemas.microsoft.com/office/drawing/2014/main" id="{A1B79658-B394-4042-A725-AEB8FB3E6E0D}"/>
              </a:ext>
            </a:extLst>
          </p:cNvPr>
          <p:cNvSpPr/>
          <p:nvPr/>
        </p:nvSpPr>
        <p:spPr>
          <a:xfrm>
            <a:off x="6553200" y="3333600"/>
            <a:ext cx="2375767" cy="27699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fontAlgn="t"/>
            <a:r>
              <a:rPr lang="fr-BE" sz="1200" b="1" dirty="0" err="1">
                <a:solidFill>
                  <a:srgbClr val="0070C0"/>
                </a:solidFill>
                <a:latin typeface="Calibri Light" panose="020F0302020204030204" pitchFamily="34" charset="0"/>
              </a:rPr>
              <a:t>Beneficiaires</a:t>
            </a:r>
            <a:endParaRPr lang="fr-BE" sz="1200" dirty="0">
              <a:solidFill>
                <a:srgbClr val="0070C0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F5E6143F-9ED3-3D44-9D4F-047F01F4B6BC}"/>
              </a:ext>
            </a:extLst>
          </p:cNvPr>
          <p:cNvCxnSpPr/>
          <p:nvPr/>
        </p:nvCxnSpPr>
        <p:spPr>
          <a:xfrm>
            <a:off x="5878650" y="3581400"/>
            <a:ext cx="59443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47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1181761" y="251937"/>
            <a:ext cx="6753584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3200">
                <a:solidFill>
                  <a:srgbClr val="77933C"/>
                </a:solidFill>
                <a:latin typeface="Calibri"/>
              </a:rPr>
              <a:t>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" y="6725926"/>
            <a:ext cx="9170892" cy="1320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1"/>
          <p:cNvSpPr/>
          <p:nvPr/>
        </p:nvSpPr>
        <p:spPr>
          <a:xfrm>
            <a:off x="379735" y="278555"/>
            <a:ext cx="8352925" cy="64633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3600">
                <a:solidFill>
                  <a:srgbClr val="739427"/>
                </a:solidFill>
                <a:latin typeface="Calibri"/>
              </a:rPr>
              <a:t> </a:t>
            </a:r>
            <a:endParaRPr lang="fr-BE" sz="3600">
              <a:solidFill>
                <a:srgbClr val="77933C"/>
              </a:solidFill>
              <a:latin typeface="Calibri"/>
            </a:endParaRPr>
          </a:p>
        </p:txBody>
      </p:sp>
      <p:sp>
        <p:nvSpPr>
          <p:cNvPr id="14" name="Rectangle 10"/>
          <p:cNvSpPr/>
          <p:nvPr/>
        </p:nvSpPr>
        <p:spPr>
          <a:xfrm>
            <a:off x="6107904" y="1184928"/>
            <a:ext cx="2762188" cy="27699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fontAlgn="t"/>
            <a:r>
              <a:rPr lang="fr-BE" sz="1200" b="1" dirty="0">
                <a:solidFill>
                  <a:srgbClr val="0070C0"/>
                </a:solidFill>
                <a:latin typeface="Calibri Light" panose="020F0302020204030204" pitchFamily="34" charset="0"/>
              </a:rPr>
              <a:t>Training modules </a:t>
            </a:r>
            <a:r>
              <a:rPr lang="fr-BE" sz="1200" b="1" dirty="0" err="1">
                <a:solidFill>
                  <a:srgbClr val="0070C0"/>
                </a:solidFill>
                <a:latin typeface="Calibri Light" panose="020F0302020204030204" pitchFamily="34" charset="0"/>
              </a:rPr>
              <a:t>developed</a:t>
            </a:r>
            <a:r>
              <a:rPr lang="fr-BE" sz="1200" b="1" dirty="0">
                <a:solidFill>
                  <a:srgbClr val="0070C0"/>
                </a:solidFill>
                <a:latin typeface="Calibri Light" panose="020F0302020204030204" pitchFamily="34" charset="0"/>
              </a:rPr>
              <a:t> </a:t>
            </a:r>
            <a:endParaRPr lang="fr-BE" sz="1200" dirty="0">
              <a:solidFill>
                <a:srgbClr val="0070C0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21" name="Connecteur droit avec flèche 20"/>
          <p:cNvCxnSpPr>
            <a:stCxn id="6" idx="2"/>
            <a:endCxn id="15" idx="0"/>
          </p:cNvCxnSpPr>
          <p:nvPr/>
        </p:nvCxnSpPr>
        <p:spPr>
          <a:xfrm flipH="1">
            <a:off x="4330290" y="1563705"/>
            <a:ext cx="1" cy="1039271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2286000" y="35861"/>
            <a:ext cx="6753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b="1" dirty="0"/>
              <a:t>CASCADE TRAINING FOR CSA AND CIS IN UNERSITIES CURRICULA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865B8E3C-0746-E448-A24A-6A1B1EA525E1}"/>
              </a:ext>
            </a:extLst>
          </p:cNvPr>
          <p:cNvGrpSpPr/>
          <p:nvPr/>
        </p:nvGrpSpPr>
        <p:grpSpPr>
          <a:xfrm>
            <a:off x="82837" y="625445"/>
            <a:ext cx="8817914" cy="6066013"/>
            <a:chOff x="111053" y="625445"/>
            <a:chExt cx="8817914" cy="6066013"/>
          </a:xfrm>
        </p:grpSpPr>
        <p:sp>
          <p:nvSpPr>
            <p:cNvPr id="6" name="Rectangle 10"/>
            <p:cNvSpPr/>
            <p:nvPr/>
          </p:nvSpPr>
          <p:spPr>
            <a:xfrm>
              <a:off x="3170623" y="917374"/>
              <a:ext cx="2375767" cy="646331"/>
            </a:xfrm>
            <a:prstGeom prst="rect">
              <a:avLst/>
            </a:prstGeom>
            <a:solidFill>
              <a:srgbClr val="008F00"/>
            </a:soli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algn="ctr" fontAlgn="t"/>
              <a:r>
                <a:rPr lang="fr-BE" b="1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Training of </a:t>
              </a:r>
              <a:r>
                <a:rPr lang="fr-BE" b="1" dirty="0" err="1">
                  <a:solidFill>
                    <a:schemeClr val="bg1"/>
                  </a:solidFill>
                  <a:latin typeface="Calibri Light" panose="020F0302020204030204" pitchFamily="34" charset="0"/>
                </a:rPr>
                <a:t>trainers</a:t>
              </a:r>
              <a:r>
                <a:rPr lang="fr-BE" b="1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 </a:t>
              </a:r>
            </a:p>
            <a:p>
              <a:pPr algn="ctr" fontAlgn="t"/>
              <a:r>
                <a:rPr lang="fr-BE" b="1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(VC, Dean, </a:t>
              </a:r>
              <a:r>
                <a:rPr lang="fr-BE" b="1" dirty="0" err="1">
                  <a:solidFill>
                    <a:schemeClr val="bg1"/>
                  </a:solidFill>
                  <a:latin typeface="Calibri Light" panose="020F0302020204030204" pitchFamily="34" charset="0"/>
                </a:rPr>
                <a:t>Lecturers</a:t>
              </a:r>
              <a:r>
                <a:rPr lang="fr-BE" b="1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)</a:t>
              </a:r>
              <a:endParaRPr lang="fr-BE" dirty="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5" name="Rectangle 10"/>
            <p:cNvSpPr/>
            <p:nvPr/>
          </p:nvSpPr>
          <p:spPr>
            <a:xfrm>
              <a:off x="2463147" y="2602976"/>
              <a:ext cx="3790718" cy="646331"/>
            </a:xfrm>
            <a:prstGeom prst="rect">
              <a:avLst/>
            </a:prstGeom>
            <a:solidFill>
              <a:srgbClr val="008F00"/>
            </a:solidFill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algn="ctr" fontAlgn="t"/>
              <a:r>
                <a:rPr lang="fr-BE" b="1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Training of </a:t>
              </a:r>
              <a:r>
                <a:rPr lang="fr-BE" b="1" dirty="0" err="1">
                  <a:solidFill>
                    <a:schemeClr val="bg1"/>
                  </a:solidFill>
                  <a:latin typeface="Calibri Light" panose="020F0302020204030204" pitchFamily="34" charset="0"/>
                </a:rPr>
                <a:t>trainers</a:t>
              </a:r>
              <a:r>
                <a:rPr lang="fr-BE" b="1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 </a:t>
              </a:r>
            </a:p>
            <a:p>
              <a:pPr algn="ctr" fontAlgn="t"/>
              <a:r>
                <a:rPr lang="fr-BE" b="1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(VC, Dean, </a:t>
              </a:r>
              <a:r>
                <a:rPr lang="fr-BE" b="1" dirty="0" err="1">
                  <a:solidFill>
                    <a:schemeClr val="bg1"/>
                  </a:solidFill>
                  <a:latin typeface="Calibri Light" panose="020F0302020204030204" pitchFamily="34" charset="0"/>
                </a:rPr>
                <a:t>Lecturers</a:t>
              </a:r>
              <a:r>
                <a:rPr lang="fr-BE" b="1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)</a:t>
              </a:r>
              <a:endParaRPr lang="fr-BE" dirty="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8" name="Rectangle 10"/>
            <p:cNvSpPr/>
            <p:nvPr/>
          </p:nvSpPr>
          <p:spPr>
            <a:xfrm>
              <a:off x="506158" y="5375707"/>
              <a:ext cx="2797292" cy="92333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algn="ctr" fontAlgn="t"/>
              <a:r>
                <a:rPr lang="fr-BE" b="1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Training of </a:t>
              </a:r>
              <a:r>
                <a:rPr lang="fr-BE" b="1" dirty="0" err="1">
                  <a:solidFill>
                    <a:schemeClr val="bg1"/>
                  </a:solidFill>
                  <a:latin typeface="Calibri Light" panose="020F0302020204030204" pitchFamily="34" charset="0"/>
                </a:rPr>
                <a:t>learners</a:t>
              </a:r>
              <a:r>
                <a:rPr lang="fr-BE" b="1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 (</a:t>
              </a:r>
              <a:r>
                <a:rPr lang="fr-BE" b="1" dirty="0" err="1">
                  <a:solidFill>
                    <a:schemeClr val="bg1"/>
                  </a:solidFill>
                  <a:latin typeface="Calibri Light" panose="020F0302020204030204" pitchFamily="34" charset="0"/>
                </a:rPr>
                <a:t>Bachellor</a:t>
              </a:r>
              <a:r>
                <a:rPr lang="fr-BE" b="1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-Master and PhD </a:t>
              </a:r>
              <a:r>
                <a:rPr lang="fr-BE" b="1" dirty="0" err="1">
                  <a:solidFill>
                    <a:schemeClr val="bg1"/>
                  </a:solidFill>
                  <a:latin typeface="Calibri Light" panose="020F0302020204030204" pitchFamily="34" charset="0"/>
                </a:rPr>
                <a:t>students</a:t>
              </a:r>
              <a:endParaRPr lang="fr-BE" dirty="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9" name="Rectangle 10"/>
            <p:cNvSpPr/>
            <p:nvPr/>
          </p:nvSpPr>
          <p:spPr>
            <a:xfrm>
              <a:off x="5489923" y="5368906"/>
              <a:ext cx="2375767" cy="646331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algn="ctr" fontAlgn="t"/>
              <a:r>
                <a:rPr lang="fr-BE" b="1" dirty="0" err="1">
                  <a:solidFill>
                    <a:schemeClr val="bg1"/>
                  </a:solidFill>
                  <a:latin typeface="Calibri Light" panose="020F0302020204030204" pitchFamily="34" charset="0"/>
                </a:rPr>
                <a:t>Implementation</a:t>
              </a:r>
              <a:r>
                <a:rPr lang="fr-BE" b="1" dirty="0">
                  <a:solidFill>
                    <a:schemeClr val="bg1"/>
                  </a:solidFill>
                  <a:latin typeface="Calibri Light" panose="020F0302020204030204" pitchFamily="34" charset="0"/>
                </a:rPr>
                <a:t> of short courses</a:t>
              </a:r>
              <a:endParaRPr lang="fr-BE" dirty="0">
                <a:solidFill>
                  <a:schemeClr val="bg1"/>
                </a:solidFill>
                <a:latin typeface="Calibri Light" panose="020F0302020204030204" pitchFamily="34" charset="0"/>
              </a:endParaRPr>
            </a:p>
          </p:txBody>
        </p:sp>
        <p:cxnSp>
          <p:nvCxnSpPr>
            <p:cNvPr id="28" name="Connecteur droit avec flèche 27"/>
            <p:cNvCxnSpPr>
              <a:cxnSpLocks/>
            </p:cNvCxnSpPr>
            <p:nvPr/>
          </p:nvCxnSpPr>
          <p:spPr>
            <a:xfrm flipH="1">
              <a:off x="2048412" y="3879361"/>
              <a:ext cx="1074218" cy="1511926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>
              <a:cxnSpLocks/>
            </p:cNvCxnSpPr>
            <p:nvPr/>
          </p:nvCxnSpPr>
          <p:spPr>
            <a:xfrm>
              <a:off x="5803039" y="3841443"/>
              <a:ext cx="1436157" cy="1527463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50" name="ZoneTexte 49"/>
            <p:cNvSpPr txBox="1"/>
            <p:nvPr/>
          </p:nvSpPr>
          <p:spPr>
            <a:xfrm>
              <a:off x="2427803" y="3294586"/>
              <a:ext cx="1821401" cy="584775"/>
            </a:xfrm>
            <a:prstGeom prst="rect">
              <a:avLst/>
            </a:prstGeom>
            <a:solidFill>
              <a:srgbClr val="008F00"/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BE" sz="1600" dirty="0"/>
                <a:t>Target 1: </a:t>
              </a:r>
              <a:r>
                <a:rPr lang="en-GB" sz="1600" dirty="0"/>
                <a:t>VC Deans, Lecturers</a:t>
              </a:r>
              <a:endParaRPr lang="fr-BE" sz="1600" dirty="0"/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3122630" y="4074565"/>
              <a:ext cx="2526846" cy="30777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fr-BE" sz="1400" dirty="0"/>
                <a:t>Communication use </a:t>
              </a:r>
              <a:r>
                <a:rPr lang="fr-BE" sz="1400" dirty="0" err="1"/>
                <a:t>partnership</a:t>
              </a:r>
              <a:endParaRPr lang="fr-BE" sz="1400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4358506" y="3256668"/>
              <a:ext cx="2223880" cy="584775"/>
            </a:xfrm>
            <a:prstGeom prst="rect">
              <a:avLst/>
            </a:prstGeom>
            <a:solidFill>
              <a:srgbClr val="008F00"/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BE" sz="1600" dirty="0"/>
                <a:t>Target 2 : </a:t>
              </a:r>
              <a:r>
                <a:rPr lang="fr-GH" sz="1600" dirty="0"/>
                <a:t>extension service- practionners</a:t>
              </a:r>
              <a:endParaRPr lang="fr-BE" sz="1600" dirty="0"/>
            </a:p>
          </p:txBody>
        </p:sp>
        <p:cxnSp>
          <p:nvCxnSpPr>
            <p:cNvPr id="25" name="Connecteur droit 24"/>
            <p:cNvCxnSpPr/>
            <p:nvPr/>
          </p:nvCxnSpPr>
          <p:spPr>
            <a:xfrm>
              <a:off x="5513470" y="1386551"/>
              <a:ext cx="594434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ZoneTexte 58"/>
            <p:cNvSpPr txBox="1"/>
            <p:nvPr/>
          </p:nvSpPr>
          <p:spPr>
            <a:xfrm>
              <a:off x="111053" y="4477031"/>
              <a:ext cx="200002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fr-BE" sz="1200" b="1" dirty="0" err="1">
                  <a:latin typeface="Calibri Light" panose="020F0302020204030204" pitchFamily="34" charset="0"/>
                </a:rPr>
                <a:t>Upscaling</a:t>
              </a:r>
              <a:r>
                <a:rPr lang="fr-BE" sz="1200" b="1" dirty="0">
                  <a:latin typeface="Calibri Light" panose="020F0302020204030204" pitchFamily="34" charset="0"/>
                </a:rPr>
                <a:t> -</a:t>
              </a:r>
              <a:r>
                <a:rPr lang="fr-BE" sz="1200" b="1" dirty="0" err="1">
                  <a:latin typeface="Calibri Light" panose="020F0302020204030204" pitchFamily="34" charset="0"/>
                </a:rPr>
                <a:t>dissemination</a:t>
              </a:r>
              <a:endParaRPr lang="fr-BE" sz="1200" dirty="0">
                <a:latin typeface="Calibri Light" panose="020F0302020204030204" pitchFamily="34" charset="0"/>
              </a:endParaRPr>
            </a:p>
          </p:txBody>
        </p:sp>
        <p:sp>
          <p:nvSpPr>
            <p:cNvPr id="77" name="Ellipse 76"/>
            <p:cNvSpPr/>
            <p:nvPr/>
          </p:nvSpPr>
          <p:spPr>
            <a:xfrm>
              <a:off x="1594366" y="625445"/>
              <a:ext cx="1363540" cy="1057880"/>
            </a:xfrm>
            <a:prstGeom prst="ellipse">
              <a:avLst/>
            </a:prstGeom>
            <a:solidFill>
              <a:srgbClr val="008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100" dirty="0" err="1"/>
                <a:t>stakeholders</a:t>
              </a:r>
              <a:endParaRPr lang="fr-BE" sz="1100" dirty="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2976643" y="879778"/>
              <a:ext cx="403444" cy="25814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2000" b="1" dirty="0">
                  <a:solidFill>
                    <a:srgbClr val="00B050"/>
                  </a:solidFill>
                </a:rPr>
                <a:t>1</a:t>
              </a:r>
            </a:p>
          </p:txBody>
        </p:sp>
        <p:sp>
          <p:nvSpPr>
            <p:cNvPr id="46" name="Ellipse 45"/>
            <p:cNvSpPr/>
            <p:nvPr/>
          </p:nvSpPr>
          <p:spPr>
            <a:xfrm>
              <a:off x="1993743" y="1475779"/>
              <a:ext cx="403444" cy="25814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2000" b="1" dirty="0">
                  <a:solidFill>
                    <a:srgbClr val="00B050"/>
                  </a:solidFill>
                </a:rPr>
                <a:t>2</a:t>
              </a:r>
            </a:p>
          </p:txBody>
        </p:sp>
        <p:sp>
          <p:nvSpPr>
            <p:cNvPr id="49" name="Ellipse 48"/>
            <p:cNvSpPr/>
            <p:nvPr/>
          </p:nvSpPr>
          <p:spPr>
            <a:xfrm>
              <a:off x="352949" y="5220213"/>
              <a:ext cx="403444" cy="25814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2000" b="1" dirty="0">
                  <a:solidFill>
                    <a:srgbClr val="00B050"/>
                  </a:solidFill>
                </a:rPr>
                <a:t>4</a:t>
              </a:r>
            </a:p>
          </p:txBody>
        </p:sp>
        <p:sp>
          <p:nvSpPr>
            <p:cNvPr id="51" name="Ellipse 50"/>
            <p:cNvSpPr/>
            <p:nvPr/>
          </p:nvSpPr>
          <p:spPr>
            <a:xfrm>
              <a:off x="5489923" y="2323079"/>
              <a:ext cx="403444" cy="25814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2000" b="1" dirty="0">
                  <a:solidFill>
                    <a:srgbClr val="00B050"/>
                  </a:solidFill>
                </a:rPr>
                <a:t>3</a:t>
              </a:r>
            </a:p>
          </p:txBody>
        </p:sp>
        <p:sp>
          <p:nvSpPr>
            <p:cNvPr id="53" name="Ellipse 52"/>
            <p:cNvSpPr/>
            <p:nvPr/>
          </p:nvSpPr>
          <p:spPr>
            <a:xfrm>
              <a:off x="5206294" y="5210377"/>
              <a:ext cx="403444" cy="258146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2000" b="1" dirty="0">
                  <a:solidFill>
                    <a:srgbClr val="00B050"/>
                  </a:solidFill>
                </a:rPr>
                <a:t>4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641974" y="6352904"/>
              <a:ext cx="7812100" cy="338554"/>
            </a:xfrm>
            <a:prstGeom prst="rect">
              <a:avLst/>
            </a:prstGeom>
            <a:solidFill>
              <a:schemeClr val="tx1">
                <a:alpha val="98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Dissemination CSA  and CIS in core Universities curricula and other WASCAL countries </a:t>
              </a:r>
              <a:endParaRPr lang="fr-BE" sz="1600" dirty="0"/>
            </a:p>
          </p:txBody>
        </p:sp>
        <p:sp>
          <p:nvSpPr>
            <p:cNvPr id="64" name="Rectangle 10"/>
            <p:cNvSpPr/>
            <p:nvPr/>
          </p:nvSpPr>
          <p:spPr>
            <a:xfrm>
              <a:off x="3303450" y="5603380"/>
              <a:ext cx="1911097" cy="276999"/>
            </a:xfrm>
            <a:prstGeom prst="rect">
              <a:avLst/>
            </a:prstGeom>
            <a:solidFill>
              <a:srgbClr val="FFFF00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fontAlgn="t"/>
              <a:r>
                <a:rPr lang="fr-BE" sz="1200" b="1" dirty="0">
                  <a:solidFill>
                    <a:srgbClr val="0070C0"/>
                  </a:solidFill>
                  <a:latin typeface="Calibri Light" panose="020F0302020204030204" pitchFamily="34" charset="0"/>
                </a:rPr>
                <a:t>+  if coaching</a:t>
              </a:r>
              <a:endParaRPr lang="fr-BE" sz="1200" dirty="0">
                <a:solidFill>
                  <a:srgbClr val="0070C0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9" name="Rectangle 10">
              <a:extLst>
                <a:ext uri="{FF2B5EF4-FFF2-40B4-BE49-F238E27FC236}">
                  <a16:creationId xmlns:a16="http://schemas.microsoft.com/office/drawing/2014/main" id="{A1B79658-B394-4042-A725-AEB8FB3E6E0D}"/>
                </a:ext>
              </a:extLst>
            </p:cNvPr>
            <p:cNvSpPr/>
            <p:nvPr/>
          </p:nvSpPr>
          <p:spPr>
            <a:xfrm>
              <a:off x="7010400" y="3333601"/>
              <a:ext cx="1918567" cy="27699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fontAlgn="t"/>
              <a:r>
                <a:rPr lang="fr-BE" sz="1200" b="1" dirty="0" err="1">
                  <a:solidFill>
                    <a:srgbClr val="0070C0"/>
                  </a:solidFill>
                  <a:latin typeface="Calibri Light" panose="020F0302020204030204" pitchFamily="34" charset="0"/>
                </a:rPr>
                <a:t>Beneficiaries</a:t>
              </a:r>
              <a:endParaRPr lang="fr-BE" sz="1200" dirty="0">
                <a:solidFill>
                  <a:srgbClr val="0070C0"/>
                </a:solidFill>
                <a:latin typeface="Calibri Light" panose="020F0302020204030204" pitchFamily="34" charset="0"/>
              </a:endParaRPr>
            </a:p>
          </p:txBody>
        </p:sp>
      </p:grp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F5E6143F-9ED3-3D44-9D4F-047F01F4B6BC}"/>
              </a:ext>
            </a:extLst>
          </p:cNvPr>
          <p:cNvCxnSpPr/>
          <p:nvPr/>
        </p:nvCxnSpPr>
        <p:spPr>
          <a:xfrm>
            <a:off x="5878650" y="3581400"/>
            <a:ext cx="59443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9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90D0DF36-F177-A44C-8416-F6F13717813A}"/>
              </a:ext>
            </a:extLst>
          </p:cNvPr>
          <p:cNvSpPr txBox="1"/>
          <p:nvPr/>
        </p:nvSpPr>
        <p:spPr>
          <a:xfrm>
            <a:off x="2514600" y="2514600"/>
            <a:ext cx="4158190" cy="120032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7200" b="1" dirty="0" err="1">
                <a:solidFill>
                  <a:schemeClr val="bg1"/>
                </a:solidFill>
              </a:rPr>
              <a:t>Thank</a:t>
            </a:r>
            <a:r>
              <a:rPr lang="fr-FR" sz="7200" b="1" dirty="0">
                <a:solidFill>
                  <a:schemeClr val="bg1"/>
                </a:solidFill>
              </a:rPr>
              <a:t> </a:t>
            </a:r>
            <a:r>
              <a:rPr lang="fr-FR" sz="7200" b="1" dirty="0" err="1">
                <a:solidFill>
                  <a:schemeClr val="bg1"/>
                </a:solidFill>
              </a:rPr>
              <a:t>you</a:t>
            </a:r>
            <a:endParaRPr lang="fr-FR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50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98682</TotalTime>
  <Words>610</Words>
  <Application>Microsoft Macintosh PowerPoint</Application>
  <PresentationFormat>Affichage à l'écran (4:3)</PresentationFormat>
  <Paragraphs>105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Arial</vt:lpstr>
      <vt:lpstr>Arial MT</vt:lpstr>
      <vt:lpstr>BlairMdITC TT-Medium</vt:lpstr>
      <vt:lpstr>Calibri</vt:lpstr>
      <vt:lpstr>Calibri Light</vt:lpstr>
      <vt:lpstr>Montserrat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SADIQUE</dc:creator>
  <cp:lastModifiedBy>Prof. Daouda Kone</cp:lastModifiedBy>
  <cp:revision>472</cp:revision>
  <cp:lastPrinted>2020-11-19T12:26:19Z</cp:lastPrinted>
  <dcterms:created xsi:type="dcterms:W3CDTF">2020-05-29T20:34:05Z</dcterms:created>
  <dcterms:modified xsi:type="dcterms:W3CDTF">2022-08-11T17:47:37Z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18110058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